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21.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s/_rels/slide24.xml.rels" ContentType="application/vnd.openxmlformats-package.relationships+xml"/>
  <Override PartName="/ppt/slides/_rels/slide23.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32.png" ContentType="image/png"/>
  <Override PartName="/ppt/media/image30.png" ContentType="image/png"/>
  <Override PartName="/ppt/media/image27.png" ContentType="image/png"/>
  <Override PartName="/ppt/media/image26.png" ContentType="image/png"/>
  <Override PartName="/ppt/media/image33.png" ContentType="image/png"/>
  <Override PartName="/ppt/media/image25.png" ContentType="image/png"/>
  <Override PartName="/ppt/media/image28.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23.png" ContentType="image/png"/>
  <Override PartName="/ppt/media/image35.png" ContentType="image/png"/>
  <Override PartName="/ppt/media/image12.png" ContentType="image/png"/>
  <Override PartName="/ppt/media/image10.png" ContentType="image/pn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685800" y="4343400"/>
            <a:ext cx="5486040" cy="4114440"/>
          </a:xfrm>
          <a:prstGeom prst="rect">
            <a:avLst/>
          </a:prstGeom>
        </p:spPr>
        <p:txBody>
          <a:bodyPr lIns="0" rIns="0" tIns="0" bIns="0"/>
          <a:p>
            <a:r>
              <a:rPr lang="fr-FR" sz="2000">
                <a:latin typeface="Arial"/>
              </a:rPr>
              <a:t>Cliquez pour modifier le format des notes</a:t>
            </a:r>
            <a:endParaRPr/>
          </a:p>
        </p:txBody>
      </p:sp>
      <p:sp>
        <p:nvSpPr>
          <p:cNvPr id="73" name="PlaceHolder 2"/>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4" name="PlaceHolder 3"/>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r>
              <a:rPr lang="fr-FR" sz="1400">
                <a:latin typeface="Times New Roman"/>
              </a:rPr>
              <a:t>&lt;en-tête&gt;</a:t>
            </a:r>
            <a:endParaRPr/>
          </a:p>
        </p:txBody>
      </p:sp>
      <p:sp>
        <p:nvSpPr>
          <p:cNvPr id="75" name="PlaceHolder 4"/>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r>
              <a:rPr lang="fr-FR" sz="1400">
                <a:latin typeface="Times New Roman"/>
              </a:rPr>
              <a:t>&lt;date/heure&gt;</a:t>
            </a:r>
            <a:endParaRPr/>
          </a:p>
        </p:txBody>
      </p:sp>
      <p:sp>
        <p:nvSpPr>
          <p:cNvPr id="76" name="PlaceHolder 5"/>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r>
              <a:rPr lang="fr-FR" sz="1400">
                <a:latin typeface="Times New Roman"/>
              </a:rPr>
              <a:t>&lt;pied de page&gt;</a:t>
            </a:r>
            <a:endParaRPr/>
          </a:p>
        </p:txBody>
      </p:sp>
      <p:sp>
        <p:nvSpPr>
          <p:cNvPr id="77" name="PlaceHolder 6"/>
          <p:cNvSpPr>
            <a:spLocks noGrp="1"/>
          </p:cNvSpPr>
          <p:nvPr>
            <p:ph type="sldNum"/>
          </p:nvPr>
        </p:nvSpPr>
        <p:spPr>
          <a:xfrm>
            <a:off x="4278960" y="10157400"/>
            <a:ext cx="3280680" cy="534240"/>
          </a:xfrm>
          <a:prstGeom prst="rect">
            <a:avLst/>
          </a:prstGeom>
        </p:spPr>
        <p:txBody>
          <a:bodyPr lIns="0" rIns="0" tIns="0" bIns="0" anchor="b"/>
          <a:p>
            <a:pPr algn="r"/>
            <a:fld id="{B7D7A7D1-83C5-4625-9530-A2B9402C85F4}" type="slidenum">
              <a:rPr lang="fr-FR" sz="1400">
                <a:latin typeface="Times New Roman"/>
              </a:rPr>
              <a:t>&lt;numéro&gt;</a:t>
            </a:fld>
            <a:fld id="{459A0B7F-FBBF-46EE-8F71-0218EB9DD276}"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4"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55"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607A0F0A-0A6C-42C2-898E-9A42CB2989ED}" type="slidenum">
              <a:rPr lang="fr-FR">
                <a:latin typeface="Arial"/>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6"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5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3A698CF5-7DEC-49C3-8D4A-2DD64C21ACC0}" type="slidenum">
              <a:rPr lang="fr-FR">
                <a:latin typeface="Arial"/>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5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33FFEB0C-08A8-4C23-8A13-B7FC99614F65}" type="slidenum">
              <a:rPr lang="fr-FR">
                <a:latin typeface="Arial"/>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6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EA989BA6-44DD-4CC0-BEC1-ED68AA0491D6}" type="slidenum">
              <a:rPr lang="fr-FR">
                <a:latin typeface="Arial"/>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6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1A6E32FA-6DC9-4811-99DA-49166C556D72}" type="slidenum">
              <a:rPr lang="fr-FR">
                <a:latin typeface="Arial"/>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4"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65"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1AE63C0A-1784-43A1-99FF-1E382A389E2D}" type="slidenum">
              <a:rPr lang="fr-FR">
                <a:latin typeface="Arial"/>
              </a:rPr>
              <a:t>&lt;numéro&gt;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6"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6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552468F3-81E8-4766-AB8F-061DB3AAB1EF}" type="slidenum">
              <a:rPr lang="fr-FR">
                <a:latin typeface="Arial"/>
              </a:rPr>
              <a:t>&lt;numéro&gt;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6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6B8A716F-871C-41C3-AF30-6F0C5B1A189A}" type="slidenum">
              <a:rPr lang="fr-FR">
                <a:latin typeface="Arial"/>
              </a:rPr>
              <a:t>&lt;numéro&gt;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7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8352AE89-AC78-4444-B906-BE1823FF2060}" type="slidenum">
              <a:rPr lang="fr-FR">
                <a:latin typeface="Arial"/>
              </a:rPr>
              <a:t>&lt;numéro&gt;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7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86B80C6A-AB5B-446E-A286-1ED87B29DB50}" type="slidenum">
              <a:rPr lang="fr-FR">
                <a:latin typeface="Arial"/>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3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D13AED3B-815E-4C9B-B696-D04254D55538}" type="slidenum">
              <a:rPr lang="fr-FR">
                <a:latin typeface="Arial"/>
              </a:rPr>
              <a:t>&lt;numéro&gt;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4"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75"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E7001F39-3643-453B-952E-FD1635D72681}" type="slidenum">
              <a:rPr lang="fr-FR">
                <a:latin typeface="Arial"/>
              </a:rPr>
              <a:t>&lt;numéro&gt;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6"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7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03AD9BFF-2F38-48D2-B8A6-376B97C90011}" type="slidenum">
              <a:rPr lang="fr-FR">
                <a:latin typeface="Arial"/>
              </a:rPr>
              <a:t>&lt;numéro&gt;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7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FC060ED4-28CD-45CD-9A12-80BA3564652F}" type="slidenum">
              <a:rPr lang="fr-FR">
                <a:latin typeface="Arial"/>
              </a:rPr>
              <a:t>&lt;numéro&gt;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8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4A305E13-9335-46FC-8DA9-B1B7DC49BF38}" type="slidenum">
              <a:rPr lang="fr-FR">
                <a:latin typeface="Arial"/>
              </a:rPr>
              <a:t>&lt;numéro&gt;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4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D5540BF7-8311-4CDB-A2FD-E68CD56D77A2}" type="slidenum">
              <a:rPr lang="fr-FR">
                <a:latin typeface="Arial"/>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4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0FF7EAE8-7A35-491B-99E6-B26C23E9E2DF}" type="slidenum">
              <a:rPr lang="fr-FR">
                <a:latin typeface="Arial"/>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4"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45"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F503F41B-0B90-47FA-B0DB-8AAFF146DCA4}" type="slidenum">
              <a:rPr lang="fr-FR">
                <a:latin typeface="Arial"/>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6"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4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2C459729-196E-4AB1-82D8-A2086C18C2FA}" type="slidenum">
              <a:rPr lang="fr-FR">
                <a:latin typeface="Arial"/>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4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338139A6-F420-4C32-86C5-23AE9C0EF8DE}" type="slidenum">
              <a:rPr lang="fr-FR">
                <a:latin typeface="Arial"/>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5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4F5A1074-B189-4183-A22A-604D9561F17C}" type="slidenum">
              <a:rPr lang="fr-FR">
                <a:latin typeface="Arial"/>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5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88FF1980-EBF9-49A0-8D39-40BD4C948D25}" type="slidenum">
              <a:rPr lang="fr-FR">
                <a:latin typeface="Arial"/>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4"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25"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7"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8"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9"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30"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2"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33"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34" name="" descr=""/>
          <p:cNvPicPr/>
          <p:nvPr/>
        </p:nvPicPr>
        <p:blipFill>
          <a:blip r:embed="rId2"/>
          <a:stretch>
            <a:fillRect/>
          </a:stretch>
        </p:blipFill>
        <p:spPr>
          <a:xfrm>
            <a:off x="388440" y="2479680"/>
            <a:ext cx="6994800" cy="5580720"/>
          </a:xfrm>
          <a:prstGeom prst="rect">
            <a:avLst/>
          </a:prstGeom>
          <a:ln>
            <a:noFill/>
          </a:ln>
        </p:spPr>
      </p:pic>
      <p:pic>
        <p:nvPicPr>
          <p:cNvPr id="35"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9"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1"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3"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44"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8"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49"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50"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2"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53"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4"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6"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5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8"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0"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61"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3"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64"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65"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66"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8"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69"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70" name="" descr=""/>
          <p:cNvPicPr/>
          <p:nvPr/>
        </p:nvPicPr>
        <p:blipFill>
          <a:blip r:embed="rId2"/>
          <a:stretch>
            <a:fillRect/>
          </a:stretch>
        </p:blipFill>
        <p:spPr>
          <a:xfrm>
            <a:off x="388440" y="2479680"/>
            <a:ext cx="6994800" cy="5580720"/>
          </a:xfrm>
          <a:prstGeom prst="rect">
            <a:avLst/>
          </a:prstGeom>
          <a:ln>
            <a:noFill/>
          </a:ln>
        </p:spPr>
      </p:pic>
      <p:pic>
        <p:nvPicPr>
          <p:cNvPr id="71"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7"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8"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2"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13"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14"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6"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1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18"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0"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1"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2"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88800" y="402840"/>
            <a:ext cx="6994440" cy="1676160"/>
          </a:xfrm>
          <a:prstGeom prst="rect">
            <a:avLst/>
          </a:prstGeom>
        </p:spPr>
        <p:txBody>
          <a:bodyPr lIns="0" rIns="0" tIns="0" bIns="0" anchor="ctr"/>
          <a:p>
            <a:pPr algn="ctr"/>
            <a:r>
              <a:rPr lang="fr-FR" sz="4400">
                <a:latin typeface="Arial"/>
              </a:rPr>
              <a:t>Cliquez pour éditer le format du texte-titre</a:t>
            </a:r>
            <a:endParaRPr/>
          </a:p>
        </p:txBody>
      </p:sp>
      <p:sp>
        <p:nvSpPr>
          <p:cNvPr id="1"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388440" y="401040"/>
            <a:ext cx="6994800" cy="1679040"/>
          </a:xfrm>
          <a:prstGeom prst="rect">
            <a:avLst/>
          </a:prstGeom>
        </p:spPr>
        <p:txBody>
          <a:bodyPr lIns="0" rIns="0" tIns="0" bIns="0" anchor="ctr"/>
          <a:p>
            <a:pPr algn="ctr"/>
            <a:r>
              <a:rPr lang="fr-FR" sz="4400">
                <a:latin typeface="Arial"/>
              </a:rPr>
              <a:t>Cliquez pour éditer le format du texte-titre</a:t>
            </a:r>
            <a:endParaRPr/>
          </a:p>
        </p:txBody>
      </p:sp>
      <p:sp>
        <p:nvSpPr>
          <p:cNvPr id="37"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3.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3.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3.xml"/><Relationship Id="rId7"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8" name="Picture 2" descr=""/>
          <p:cNvPicPr/>
          <p:nvPr/>
        </p:nvPicPr>
        <p:blipFill>
          <a:blip r:embed="rId1"/>
          <a:stretch>
            <a:fillRect/>
          </a:stretch>
        </p:blipFill>
        <p:spPr>
          <a:xfrm>
            <a:off x="0" y="0"/>
            <a:ext cx="7771680" cy="10057680"/>
          </a:xfrm>
          <a:prstGeom prst="rect">
            <a:avLst/>
          </a:prstGeom>
          <a:ln>
            <a:noFill/>
          </a:ln>
        </p:spPr>
      </p:pic>
      <p:sp>
        <p:nvSpPr>
          <p:cNvPr id="79" name="CustomShape 1"/>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ffffff"/>
                </a:solidFill>
                <a:latin typeface="Futura Condensed"/>
              </a:rPr>
              <a:t>109</a:t>
            </a:r>
            <a:endParaRPr/>
          </a:p>
        </p:txBody>
      </p:sp>
      <p:sp>
        <p:nvSpPr>
          <p:cNvPr id="80" name="Line 2"/>
          <p:cNvSpPr/>
          <p:nvPr/>
        </p:nvSpPr>
        <p:spPr>
          <a:xfrm>
            <a:off x="977400" y="8911440"/>
            <a:ext cx="0" cy="450000"/>
          </a:xfrm>
          <a:prstGeom prst="line">
            <a:avLst/>
          </a:prstGeom>
          <a:ln w="12600">
            <a:solidFill>
              <a:srgbClr val="a6a6a6"/>
            </a:solidFill>
            <a:round/>
          </a:ln>
        </p:spPr>
      </p:sp>
      <p:sp>
        <p:nvSpPr>
          <p:cNvPr id="81" name="Line 3"/>
          <p:cNvSpPr/>
          <p:nvPr/>
        </p:nvSpPr>
        <p:spPr>
          <a:xfrm>
            <a:off x="977400" y="9355320"/>
            <a:ext cx="3218760" cy="0"/>
          </a:xfrm>
          <a:prstGeom prst="line">
            <a:avLst/>
          </a:prstGeom>
          <a:ln w="12600">
            <a:solidFill>
              <a:srgbClr val="a6a6a6"/>
            </a:solidFill>
            <a:round/>
          </a:ln>
        </p:spPr>
      </p:sp>
      <p:sp>
        <p:nvSpPr>
          <p:cNvPr id="82" name="Line 4"/>
          <p:cNvSpPr/>
          <p:nvPr/>
        </p:nvSpPr>
        <p:spPr>
          <a:xfrm>
            <a:off x="1526760" y="8907840"/>
            <a:ext cx="0" cy="450000"/>
          </a:xfrm>
          <a:prstGeom prst="line">
            <a:avLst/>
          </a:prstGeom>
          <a:ln w="12600">
            <a:solidFill>
              <a:srgbClr val="a6a6a6"/>
            </a:solidFill>
            <a:round/>
          </a:ln>
        </p:spPr>
      </p:sp>
      <p:sp>
        <p:nvSpPr>
          <p:cNvPr id="83" name="Line 5"/>
          <p:cNvSpPr/>
          <p:nvPr/>
        </p:nvSpPr>
        <p:spPr>
          <a:xfrm>
            <a:off x="2055960" y="8907840"/>
            <a:ext cx="0" cy="450000"/>
          </a:xfrm>
          <a:prstGeom prst="line">
            <a:avLst/>
          </a:prstGeom>
          <a:ln w="12600">
            <a:solidFill>
              <a:srgbClr val="a6a6a6"/>
            </a:solidFill>
            <a:round/>
          </a:ln>
        </p:spPr>
      </p:sp>
      <p:sp>
        <p:nvSpPr>
          <p:cNvPr id="84" name="Line 6"/>
          <p:cNvSpPr/>
          <p:nvPr/>
        </p:nvSpPr>
        <p:spPr>
          <a:xfrm>
            <a:off x="2606400" y="8905320"/>
            <a:ext cx="0" cy="450000"/>
          </a:xfrm>
          <a:prstGeom prst="line">
            <a:avLst/>
          </a:prstGeom>
          <a:ln w="12600">
            <a:solidFill>
              <a:srgbClr val="a6a6a6"/>
            </a:solidFill>
            <a:round/>
          </a:ln>
        </p:spPr>
      </p:sp>
      <p:sp>
        <p:nvSpPr>
          <p:cNvPr id="85" name="Line 7"/>
          <p:cNvSpPr/>
          <p:nvPr/>
        </p:nvSpPr>
        <p:spPr>
          <a:xfrm>
            <a:off x="3128760" y="8905320"/>
            <a:ext cx="0" cy="450000"/>
          </a:xfrm>
          <a:prstGeom prst="line">
            <a:avLst/>
          </a:prstGeom>
          <a:ln w="12600">
            <a:solidFill>
              <a:srgbClr val="a6a6a6"/>
            </a:solidFill>
            <a:round/>
          </a:ln>
        </p:spPr>
      </p:sp>
      <p:sp>
        <p:nvSpPr>
          <p:cNvPr id="86" name="Line 8"/>
          <p:cNvSpPr/>
          <p:nvPr/>
        </p:nvSpPr>
        <p:spPr>
          <a:xfrm>
            <a:off x="3673080" y="8907840"/>
            <a:ext cx="0" cy="450000"/>
          </a:xfrm>
          <a:prstGeom prst="line">
            <a:avLst/>
          </a:prstGeom>
          <a:ln w="12600">
            <a:solidFill>
              <a:srgbClr val="a6a6a6"/>
            </a:solidFill>
            <a:round/>
          </a:ln>
        </p:spPr>
      </p:sp>
      <p:sp>
        <p:nvSpPr>
          <p:cNvPr id="87" name="Line 9"/>
          <p:cNvSpPr/>
          <p:nvPr/>
        </p:nvSpPr>
        <p:spPr>
          <a:xfrm>
            <a:off x="4196160" y="8908560"/>
            <a:ext cx="0" cy="452520"/>
          </a:xfrm>
          <a:prstGeom prst="line">
            <a:avLst/>
          </a:prstGeom>
          <a:ln w="12600">
            <a:solidFill>
              <a:srgbClr val="a6a6a6"/>
            </a:solidFill>
            <a:round/>
          </a:ln>
        </p:spPr>
      </p:sp>
      <p:sp>
        <p:nvSpPr>
          <p:cNvPr id="88" name="CustomShape 10"/>
          <p:cNvSpPr/>
          <p:nvPr/>
        </p:nvSpPr>
        <p:spPr>
          <a:xfrm>
            <a:off x="1291680" y="8757720"/>
            <a:ext cx="469800" cy="46980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1</a:t>
            </a:r>
            <a:endParaRPr/>
          </a:p>
        </p:txBody>
      </p:sp>
      <p:sp>
        <p:nvSpPr>
          <p:cNvPr id="89" name="CustomShape 11"/>
          <p:cNvSpPr/>
          <p:nvPr/>
        </p:nvSpPr>
        <p:spPr>
          <a:xfrm rot="8076000">
            <a:off x="3938760" y="8604720"/>
            <a:ext cx="515520" cy="515520"/>
          </a:xfrm>
          <a:prstGeom prst="teardrop">
            <a:avLst>
              <a:gd name="adj" fmla="val 100000"/>
            </a:avLst>
          </a:prstGeom>
          <a:solidFill>
            <a:srgbClr val="ea6a09"/>
          </a:solidFill>
          <a:ln w="9360">
            <a:noFill/>
          </a:ln>
        </p:spPr>
      </p:sp>
      <p:sp>
        <p:nvSpPr>
          <p:cNvPr id="90" name="CustomShape 12"/>
          <p:cNvSpPr/>
          <p:nvPr/>
        </p:nvSpPr>
        <p:spPr>
          <a:xfrm>
            <a:off x="1820520" y="875772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2</a:t>
            </a:r>
            <a:endParaRPr/>
          </a:p>
        </p:txBody>
      </p:sp>
      <p:sp>
        <p:nvSpPr>
          <p:cNvPr id="91" name="CustomShape 13"/>
          <p:cNvSpPr/>
          <p:nvPr/>
        </p:nvSpPr>
        <p:spPr>
          <a:xfrm>
            <a:off x="2355480" y="875772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3</a:t>
            </a:r>
            <a:endParaRPr/>
          </a:p>
        </p:txBody>
      </p:sp>
      <p:sp>
        <p:nvSpPr>
          <p:cNvPr id="92" name="CustomShape 14"/>
          <p:cNvSpPr/>
          <p:nvPr/>
        </p:nvSpPr>
        <p:spPr>
          <a:xfrm>
            <a:off x="2890800" y="875772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4</a:t>
            </a:r>
            <a:endParaRPr/>
          </a:p>
        </p:txBody>
      </p:sp>
      <p:sp>
        <p:nvSpPr>
          <p:cNvPr id="93" name="CustomShape 15"/>
          <p:cNvSpPr/>
          <p:nvPr/>
        </p:nvSpPr>
        <p:spPr>
          <a:xfrm>
            <a:off x="3425760" y="875772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5</a:t>
            </a:r>
            <a:endParaRPr/>
          </a:p>
        </p:txBody>
      </p:sp>
      <p:sp>
        <p:nvSpPr>
          <p:cNvPr id="94" name="CustomShape 16"/>
          <p:cNvSpPr/>
          <p:nvPr/>
        </p:nvSpPr>
        <p:spPr>
          <a:xfrm>
            <a:off x="742320" y="875772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0</a:t>
            </a:r>
            <a:endParaRPr/>
          </a:p>
        </p:txBody>
      </p:sp>
      <p:sp>
        <p:nvSpPr>
          <p:cNvPr id="95" name="CustomShape 17"/>
          <p:cNvSpPr/>
          <p:nvPr/>
        </p:nvSpPr>
        <p:spPr>
          <a:xfrm>
            <a:off x="4005720" y="8663040"/>
            <a:ext cx="380160" cy="39492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6</a:t>
            </a:r>
            <a:endParaRPr/>
          </a:p>
        </p:txBody>
      </p:sp>
      <p:sp>
        <p:nvSpPr>
          <p:cNvPr id="96" name="CustomShape 18"/>
          <p:cNvSpPr/>
          <p:nvPr/>
        </p:nvSpPr>
        <p:spPr>
          <a:xfrm>
            <a:off x="609480" y="616320"/>
            <a:ext cx="3052080" cy="251280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6</a:t>
            </a:r>
            <a:endParaRPr/>
          </a:p>
          <a:p>
            <a:pPr>
              <a:lnSpc>
                <a:spcPct val="100000"/>
              </a:lnSpc>
            </a:pPr>
            <a:r>
              <a:rPr lang="fr-FR" sz="5300">
                <a:solidFill>
                  <a:srgbClr val="000000"/>
                </a:solidFill>
                <a:latin typeface="Futura Condensed"/>
              </a:rPr>
              <a:t>HACKATHON</a:t>
            </a:r>
            <a:endParaRPr/>
          </a:p>
        </p:txBody>
      </p:sp>
      <p:sp>
        <p:nvSpPr>
          <p:cNvPr id="97" name="CustomShape 19"/>
          <p:cNvSpPr/>
          <p:nvPr/>
        </p:nvSpPr>
        <p:spPr>
          <a:xfrm>
            <a:off x="4885200" y="8361360"/>
            <a:ext cx="2594520" cy="3009600"/>
          </a:xfrm>
          <a:prstGeom prst="rect">
            <a:avLst/>
          </a:prstGeom>
          <a:noFill/>
          <a:ln>
            <a:noFill/>
          </a:ln>
        </p:spPr>
        <p:txBody>
          <a:bodyPr lIns="90000" rIns="90000" tIns="45000" bIns="45000"/>
          <a:p>
            <a:pPr>
              <a:lnSpc>
                <a:spcPct val="100000"/>
              </a:lnSpc>
            </a:pPr>
            <a:r>
              <a:rPr lang="fr-FR" sz="1200">
                <a:solidFill>
                  <a:srgbClr val="000000"/>
                </a:solidFill>
                <a:latin typeface="Futura Condensed"/>
              </a:rPr>
              <a:t>PROJECT PITCH</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114</a:t>
            </a:r>
            <a:endParaRPr/>
          </a:p>
          <a:p>
            <a:pPr>
              <a:lnSpc>
                <a:spcPct val="100000"/>
              </a:lnSpc>
            </a:pPr>
            <a:r>
              <a:rPr lang="fr-FR" sz="1200">
                <a:solidFill>
                  <a:srgbClr val="000000"/>
                </a:solidFill>
                <a:latin typeface="Futura Condensed"/>
              </a:rPr>
              <a:t>PROJECT PLANNING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116</a:t>
            </a:r>
            <a:endParaRPr/>
          </a:p>
          <a:p>
            <a:pPr>
              <a:lnSpc>
                <a:spcPct val="100000"/>
              </a:lnSpc>
            </a:pPr>
            <a:r>
              <a:rPr lang="fr-FR" sz="1200">
                <a:solidFill>
                  <a:srgbClr val="000000"/>
                </a:solidFill>
                <a:latin typeface="Futura Condensed"/>
              </a:rPr>
              <a:t>DESIGN SPRINT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120</a:t>
            </a:r>
            <a:endParaRPr/>
          </a:p>
          <a:p>
            <a:pPr>
              <a:lnSpc>
                <a:spcPct val="100000"/>
              </a:lnSpc>
            </a:pPr>
            <a:r>
              <a:rPr lang="fr-FR" sz="1200">
                <a:solidFill>
                  <a:srgbClr val="000000"/>
                </a:solidFill>
                <a:latin typeface="Futura Condensed"/>
              </a:rPr>
              <a:t>PROJECT FEEDBACK</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122</a:t>
            </a:r>
            <a:endParaRPr/>
          </a:p>
          <a:p>
            <a:pPr>
              <a:lnSpc>
                <a:spcPct val="100000"/>
              </a:lnSpc>
            </a:pPr>
            <a:r>
              <a:rPr lang="fr-FR" sz="1200">
                <a:solidFill>
                  <a:srgbClr val="000000"/>
                </a:solidFill>
                <a:latin typeface="Futura Condensed"/>
              </a:rPr>
              <a:t>PROJECT CHECK-IN</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124</a:t>
            </a:r>
            <a:endParaRPr/>
          </a:p>
          <a:p>
            <a:pPr>
              <a:lnSpc>
                <a:spcPct val="100000"/>
              </a:lnSpc>
            </a:pPr>
            <a:r>
              <a:rPr lang="fr-FR" sz="1200">
                <a:solidFill>
                  <a:srgbClr val="000000"/>
                </a:solidFill>
                <a:latin typeface="Futura Condensed"/>
              </a:rPr>
              <a:t>UNFOCUS GROUP</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126</a:t>
            </a:r>
            <a:endParaRPr/>
          </a:p>
          <a:p>
            <a:pPr>
              <a:lnSpc>
                <a:spcPct val="100000"/>
              </a:lnSpc>
            </a:pPr>
            <a:r>
              <a:rPr lang="fr-FR" sz="1200">
                <a:solidFill>
                  <a:srgbClr val="000000"/>
                </a:solidFill>
                <a:latin typeface="Futura Condensed"/>
              </a:rPr>
              <a:t>SHOWCASE PREP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128</a:t>
            </a:r>
            <a:endParaRPr/>
          </a:p>
          <a:p>
            <a:pPr>
              <a:lnSpc>
                <a:spcPct val="100000"/>
              </a:lnSpc>
            </a:pPr>
            <a:r>
              <a:rPr lang="fr-FR" sz="1200">
                <a:solidFill>
                  <a:srgbClr val="000000"/>
                </a:solidFill>
                <a:latin typeface="Futura Condensed"/>
              </a:rPr>
              <a:t>SHOWCASE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130</a:t>
            </a:r>
            <a:endParaRPr/>
          </a:p>
        </p:txBody>
      </p:sp>
      <p:sp>
        <p:nvSpPr>
          <p:cNvPr id="98" name="CustomShape 20"/>
          <p:cNvSpPr/>
          <p:nvPr/>
        </p:nvSpPr>
        <p:spPr>
          <a:xfrm>
            <a:off x="0" y="7587720"/>
            <a:ext cx="7771680" cy="478800"/>
          </a:xfrm>
          <a:prstGeom prst="rect">
            <a:avLst/>
          </a:prstGeom>
          <a:solidFill>
            <a:srgbClr val="ea6a09"/>
          </a:solidFill>
          <a:ln w="9360">
            <a:solidFill>
              <a:srgbClr val="ea6a09"/>
            </a:solidFill>
            <a:round/>
          </a:ln>
        </p:spPr>
      </p:sp>
      <p:sp>
        <p:nvSpPr>
          <p:cNvPr id="99" name="CustomShape 21"/>
          <p:cNvSpPr/>
          <p:nvPr/>
        </p:nvSpPr>
        <p:spPr>
          <a:xfrm>
            <a:off x="2108160" y="7828920"/>
            <a:ext cx="380160" cy="380160"/>
          </a:xfrm>
          <a:prstGeom prst="diamond">
            <a:avLst/>
          </a:prstGeom>
          <a:solidFill>
            <a:srgbClr val="ea6a09"/>
          </a:solidFill>
          <a:ln w="9360">
            <a:noFill/>
          </a:ln>
        </p:spPr>
      </p:sp>
      <p:sp>
        <p:nvSpPr>
          <p:cNvPr id="100" name="CustomShape 22"/>
          <p:cNvSpPr/>
          <p:nvPr/>
        </p:nvSpPr>
        <p:spPr>
          <a:xfrm>
            <a:off x="5681520" y="7844760"/>
            <a:ext cx="383400" cy="380160"/>
          </a:xfrm>
          <a:prstGeom prst="diamond">
            <a:avLst/>
          </a:prstGeom>
          <a:solidFill>
            <a:srgbClr val="ea6a09"/>
          </a:solidFill>
          <a:ln w="9360">
            <a:noFill/>
          </a:ln>
        </p:spPr>
      </p:sp>
      <p:sp>
        <p:nvSpPr>
          <p:cNvPr id="101" name="CustomShape 23"/>
          <p:cNvSpPr/>
          <p:nvPr/>
        </p:nvSpPr>
        <p:spPr>
          <a:xfrm>
            <a:off x="4280040" y="7349400"/>
            <a:ext cx="3187080" cy="9421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102" name="CustomShape 24"/>
          <p:cNvSpPr/>
          <p:nvPr/>
        </p:nvSpPr>
        <p:spPr>
          <a:xfrm>
            <a:off x="317520" y="7561800"/>
            <a:ext cx="3961800" cy="51696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2" name="CustomShape 1"/>
          <p:cNvSpPr/>
          <p:nvPr/>
        </p:nvSpPr>
        <p:spPr>
          <a:xfrm>
            <a:off x="1981080" y="1196280"/>
            <a:ext cx="5145120" cy="4543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Use the prompts below to start thinking about the elements needed to develop your project.</a:t>
            </a:r>
            <a:endParaRPr/>
          </a:p>
        </p:txBody>
      </p:sp>
      <p:sp>
        <p:nvSpPr>
          <p:cNvPr id="343" name="CustomShape 2"/>
          <p:cNvSpPr/>
          <p:nvPr/>
        </p:nvSpPr>
        <p:spPr>
          <a:xfrm flipH="1">
            <a:off x="447480" y="2741040"/>
            <a:ext cx="3147120" cy="2574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Describe the project you want to create.</a:t>
            </a:r>
            <a:endParaRPr/>
          </a:p>
        </p:txBody>
      </p:sp>
      <p:sp>
        <p:nvSpPr>
          <p:cNvPr id="344" name="CustomShape 3"/>
          <p:cNvSpPr/>
          <p:nvPr/>
        </p:nvSpPr>
        <p:spPr>
          <a:xfrm flipH="1">
            <a:off x="447480" y="4339800"/>
            <a:ext cx="314712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List the steps needed in order to create your project.</a:t>
            </a:r>
            <a:endParaRPr/>
          </a:p>
        </p:txBody>
      </p:sp>
      <p:sp>
        <p:nvSpPr>
          <p:cNvPr id="345" name="CustomShape 4"/>
          <p:cNvSpPr/>
          <p:nvPr/>
        </p:nvSpPr>
        <p:spPr>
          <a:xfrm>
            <a:off x="540000" y="6566400"/>
            <a:ext cx="3047040" cy="2977560"/>
          </a:xfrm>
          <a:prstGeom prst="rect">
            <a:avLst/>
          </a:prstGeom>
          <a:noFill/>
          <a:ln cap="rnd" w="3240">
            <a:solidFill>
              <a:srgbClr val="000000"/>
            </a:solidFill>
            <a:custDash>
              <a:ds d="4900000000" sp="3675000000"/>
            </a:custDash>
            <a:round/>
          </a:ln>
        </p:spPr>
      </p:sp>
      <p:sp>
        <p:nvSpPr>
          <p:cNvPr id="346" name="CustomShape 5"/>
          <p:cNvSpPr/>
          <p:nvPr/>
        </p:nvSpPr>
        <p:spPr>
          <a:xfrm>
            <a:off x="3835440" y="6566400"/>
            <a:ext cx="3047040" cy="2977560"/>
          </a:xfrm>
          <a:prstGeom prst="rect">
            <a:avLst/>
          </a:prstGeom>
          <a:noFill/>
          <a:ln cap="rnd" w="3240">
            <a:solidFill>
              <a:srgbClr val="000000"/>
            </a:solidFill>
            <a:custDash>
              <a:ds d="4900000000" sp="3675000000"/>
            </a:custDash>
            <a:round/>
          </a:ln>
        </p:spPr>
      </p:sp>
      <p:sp>
        <p:nvSpPr>
          <p:cNvPr id="347" name="CustomShape 6"/>
          <p:cNvSpPr/>
          <p:nvPr/>
        </p:nvSpPr>
        <p:spPr>
          <a:xfrm flipH="1">
            <a:off x="539280" y="6575040"/>
            <a:ext cx="304704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resources (e.g., people, sample projects) do you already have?</a:t>
            </a:r>
            <a:endParaRPr/>
          </a:p>
        </p:txBody>
      </p:sp>
      <p:sp>
        <p:nvSpPr>
          <p:cNvPr id="348" name="CustomShape 7"/>
          <p:cNvSpPr/>
          <p:nvPr/>
        </p:nvSpPr>
        <p:spPr>
          <a:xfrm flipH="1">
            <a:off x="3834720" y="6575040"/>
            <a:ext cx="3047040" cy="5922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resources (e.g., people, sample projects) might you need to develop your project?</a:t>
            </a:r>
            <a:endParaRPr/>
          </a:p>
        </p:txBody>
      </p:sp>
      <p:sp>
        <p:nvSpPr>
          <p:cNvPr id="349" name="CustomShape 8"/>
          <p:cNvSpPr/>
          <p:nvPr/>
        </p:nvSpPr>
        <p:spPr>
          <a:xfrm>
            <a:off x="2073600" y="722520"/>
            <a:ext cx="4985280" cy="516600"/>
          </a:xfrm>
          <a:prstGeom prst="rect">
            <a:avLst/>
          </a:prstGeom>
          <a:noFill/>
          <a:ln cap="rnd" w="6480">
            <a:solidFill>
              <a:srgbClr val="000000"/>
            </a:solidFill>
            <a:custDash>
              <a:ds d="4900000000" sp="3675000000"/>
            </a:custDash>
            <a:round/>
          </a:ln>
        </p:spPr>
        <p:txBody>
          <a:bodyPr lIns="90000" rIns="90000" tIns="91440" bIns="91440" anchor="ctr"/>
          <a:p>
            <a:pPr>
              <a:lnSpc>
                <a:spcPct val="100000"/>
              </a:lnSpc>
            </a:pPr>
            <a:r>
              <a:rPr lang="fr-FR" sz="1100">
                <a:solidFill>
                  <a:srgbClr val="000000"/>
                </a:solidFill>
                <a:latin typeface="Futura Condensed"/>
              </a:rPr>
              <a:t>PROJECT PLANS BY: _________________________________________________</a:t>
            </a:r>
            <a:endParaRPr/>
          </a:p>
        </p:txBody>
      </p:sp>
      <p:sp>
        <p:nvSpPr>
          <p:cNvPr id="350" name="CustomShape 9"/>
          <p:cNvSpPr/>
          <p:nvPr/>
        </p:nvSpPr>
        <p:spPr>
          <a:xfrm>
            <a:off x="457200" y="595800"/>
            <a:ext cx="2815200" cy="1125360"/>
          </a:xfrm>
          <a:prstGeom prst="rect">
            <a:avLst/>
          </a:prstGeom>
          <a:noFill/>
          <a:ln>
            <a:noFill/>
          </a:ln>
        </p:spPr>
        <p:txBody>
          <a:bodyPr lIns="90000" rIns="90000" tIns="45000" bIns="45000"/>
          <a:p>
            <a:r>
              <a:rPr lang="fr-FR" sz="3400">
                <a:solidFill>
                  <a:srgbClr val="000000"/>
                </a:solidFill>
                <a:latin typeface="Futura Condensed"/>
              </a:rPr>
              <a:t>PROJECT</a:t>
            </a:r>
            <a:endParaRPr/>
          </a:p>
          <a:p>
            <a:pPr>
              <a:lnSpc>
                <a:spcPct val="100000"/>
              </a:lnSpc>
            </a:pPr>
            <a:r>
              <a:rPr lang="fr-FR" sz="3400">
                <a:solidFill>
                  <a:srgbClr val="000000"/>
                </a:solidFill>
                <a:latin typeface="Futura Condensed"/>
              </a:rPr>
              <a:t>PLANNING</a:t>
            </a:r>
            <a:endParaRPr/>
          </a:p>
        </p:txBody>
      </p:sp>
      <p:sp>
        <p:nvSpPr>
          <p:cNvPr id="351" name="CustomShape 10"/>
          <p:cNvSpPr/>
          <p:nvPr/>
        </p:nvSpPr>
        <p:spPr>
          <a:xfrm flipH="1">
            <a:off x="175680" y="2129040"/>
            <a:ext cx="7595280" cy="478800"/>
          </a:xfrm>
          <a:prstGeom prst="rect">
            <a:avLst/>
          </a:prstGeom>
          <a:solidFill>
            <a:srgbClr val="ea6a09"/>
          </a:solidFill>
          <a:ln w="9360">
            <a:noFill/>
          </a:ln>
        </p:spPr>
      </p:sp>
      <p:sp>
        <p:nvSpPr>
          <p:cNvPr id="352" name="CustomShape 11"/>
          <p:cNvSpPr/>
          <p:nvPr/>
        </p:nvSpPr>
        <p:spPr>
          <a:xfrm flipH="1">
            <a:off x="451440" y="2131560"/>
            <a:ext cx="2110320" cy="45576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PROJECT</a:t>
            </a:r>
            <a:endParaRPr/>
          </a:p>
        </p:txBody>
      </p:sp>
      <p:sp>
        <p:nvSpPr>
          <p:cNvPr id="353" name="CustomShape 12"/>
          <p:cNvSpPr/>
          <p:nvPr/>
        </p:nvSpPr>
        <p:spPr>
          <a:xfrm flipH="1">
            <a:off x="175680" y="5920560"/>
            <a:ext cx="7595280" cy="478800"/>
          </a:xfrm>
          <a:prstGeom prst="rect">
            <a:avLst/>
          </a:prstGeom>
          <a:solidFill>
            <a:srgbClr val="ea6a09"/>
          </a:solidFill>
          <a:ln w="9360">
            <a:noFill/>
          </a:ln>
        </p:spPr>
      </p:sp>
      <p:sp>
        <p:nvSpPr>
          <p:cNvPr id="354" name="CustomShape 13"/>
          <p:cNvSpPr/>
          <p:nvPr/>
        </p:nvSpPr>
        <p:spPr>
          <a:xfrm flipH="1">
            <a:off x="451440" y="5740200"/>
            <a:ext cx="211032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RESOURCES</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55" name="Picture 2" descr=""/>
          <p:cNvPicPr/>
          <p:nvPr/>
        </p:nvPicPr>
        <p:blipFill>
          <a:blip r:embed="rId1"/>
          <a:stretch>
            <a:fillRect/>
          </a:stretch>
        </p:blipFill>
        <p:spPr>
          <a:xfrm>
            <a:off x="766800" y="2760840"/>
            <a:ext cx="3078000" cy="2481120"/>
          </a:xfrm>
          <a:prstGeom prst="rect">
            <a:avLst/>
          </a:prstGeom>
          <a:ln>
            <a:noFill/>
          </a:ln>
        </p:spPr>
      </p:pic>
      <p:sp>
        <p:nvSpPr>
          <p:cNvPr id="356" name="CustomShape 1"/>
          <p:cNvSpPr/>
          <p:nvPr/>
        </p:nvSpPr>
        <p:spPr>
          <a:xfrm flipH="1">
            <a:off x="688680" y="5204520"/>
            <a:ext cx="303804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What’s happening? What are the important elements? </a:t>
            </a:r>
            <a:endParaRPr/>
          </a:p>
        </p:txBody>
      </p:sp>
      <p:sp>
        <p:nvSpPr>
          <p:cNvPr id="357" name="CustomShape 2"/>
          <p:cNvSpPr/>
          <p:nvPr/>
        </p:nvSpPr>
        <p:spPr>
          <a:xfrm flipH="1">
            <a:off x="3984120" y="5204520"/>
            <a:ext cx="303804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What’s happening? What are the important elements?</a:t>
            </a:r>
            <a:endParaRPr/>
          </a:p>
        </p:txBody>
      </p:sp>
      <p:pic>
        <p:nvPicPr>
          <p:cNvPr id="358" name="Picture 33" descr=""/>
          <p:cNvPicPr/>
          <p:nvPr/>
        </p:nvPicPr>
        <p:blipFill>
          <a:blip r:embed="rId2"/>
          <a:stretch>
            <a:fillRect/>
          </a:stretch>
        </p:blipFill>
        <p:spPr>
          <a:xfrm>
            <a:off x="4048200" y="2760840"/>
            <a:ext cx="3078000" cy="2481120"/>
          </a:xfrm>
          <a:prstGeom prst="rect">
            <a:avLst/>
          </a:prstGeom>
          <a:ln>
            <a:noFill/>
          </a:ln>
        </p:spPr>
      </p:pic>
      <p:pic>
        <p:nvPicPr>
          <p:cNvPr id="359" name="Picture 49" descr=""/>
          <p:cNvPicPr/>
          <p:nvPr/>
        </p:nvPicPr>
        <p:blipFill>
          <a:blip r:embed="rId3"/>
          <a:stretch>
            <a:fillRect/>
          </a:stretch>
        </p:blipFill>
        <p:spPr>
          <a:xfrm>
            <a:off x="766800" y="6503760"/>
            <a:ext cx="3078000" cy="2481120"/>
          </a:xfrm>
          <a:prstGeom prst="rect">
            <a:avLst/>
          </a:prstGeom>
          <a:ln>
            <a:noFill/>
          </a:ln>
        </p:spPr>
      </p:pic>
      <p:sp>
        <p:nvSpPr>
          <p:cNvPr id="360" name="CustomShape 3"/>
          <p:cNvSpPr/>
          <p:nvPr/>
        </p:nvSpPr>
        <p:spPr>
          <a:xfrm flipH="1">
            <a:off x="688680" y="8947440"/>
            <a:ext cx="303804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What’s happening? What are the important elements?</a:t>
            </a:r>
            <a:endParaRPr/>
          </a:p>
        </p:txBody>
      </p:sp>
      <p:sp>
        <p:nvSpPr>
          <p:cNvPr id="361" name="CustomShape 4"/>
          <p:cNvSpPr/>
          <p:nvPr/>
        </p:nvSpPr>
        <p:spPr>
          <a:xfrm flipH="1">
            <a:off x="3984120" y="8947440"/>
            <a:ext cx="303804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What’s happening? What are the important elements?</a:t>
            </a:r>
            <a:endParaRPr/>
          </a:p>
        </p:txBody>
      </p:sp>
      <p:pic>
        <p:nvPicPr>
          <p:cNvPr id="362" name="Picture 51" descr=""/>
          <p:cNvPicPr/>
          <p:nvPr/>
        </p:nvPicPr>
        <p:blipFill>
          <a:blip r:embed="rId4"/>
          <a:stretch>
            <a:fillRect/>
          </a:stretch>
        </p:blipFill>
        <p:spPr>
          <a:xfrm>
            <a:off x="4048200" y="6503760"/>
            <a:ext cx="3078000" cy="2481120"/>
          </a:xfrm>
          <a:prstGeom prst="rect">
            <a:avLst/>
          </a:prstGeom>
          <a:ln>
            <a:noFill/>
          </a:ln>
        </p:spPr>
      </p:pic>
      <p:sp>
        <p:nvSpPr>
          <p:cNvPr id="363" name="CustomShape 5"/>
          <p:cNvSpPr/>
          <p:nvPr/>
        </p:nvSpPr>
        <p:spPr>
          <a:xfrm>
            <a:off x="2073600" y="722520"/>
            <a:ext cx="4985280" cy="516600"/>
          </a:xfrm>
          <a:prstGeom prst="rect">
            <a:avLst/>
          </a:prstGeom>
          <a:noFill/>
          <a:ln cap="rnd" w="6480">
            <a:solidFill>
              <a:srgbClr val="000000"/>
            </a:solidFill>
            <a:custDash>
              <a:ds d="4900000000" sp="3675000000"/>
            </a:custDash>
            <a:round/>
          </a:ln>
        </p:spPr>
        <p:txBody>
          <a:bodyPr lIns="90000" rIns="90000" tIns="91440" bIns="91440" anchor="ctr"/>
          <a:p>
            <a:pPr>
              <a:lnSpc>
                <a:spcPct val="100000"/>
              </a:lnSpc>
            </a:pPr>
            <a:r>
              <a:rPr lang="fr-FR" sz="1100">
                <a:solidFill>
                  <a:srgbClr val="000000"/>
                </a:solidFill>
                <a:latin typeface="Futura Condensed"/>
              </a:rPr>
              <a:t>PROJECT SKETCHES BY: _______________________________________________</a:t>
            </a:r>
            <a:endParaRPr/>
          </a:p>
        </p:txBody>
      </p:sp>
      <p:sp>
        <p:nvSpPr>
          <p:cNvPr id="364" name="CustomShape 6"/>
          <p:cNvSpPr/>
          <p:nvPr/>
        </p:nvSpPr>
        <p:spPr>
          <a:xfrm>
            <a:off x="1981080" y="1196280"/>
            <a:ext cx="5145120" cy="454320"/>
          </a:xfrm>
          <a:prstGeom prst="rect">
            <a:avLst/>
          </a:prstGeom>
          <a:noFill/>
          <a:ln>
            <a:noFill/>
          </a:ln>
        </p:spPr>
        <p:txBody>
          <a:bodyPr lIns="90000" rIns="90000" tIns="45000" bIns="45000"/>
          <a:p>
            <a:pPr>
              <a:lnSpc>
                <a:spcPct val="100000"/>
              </a:lnSpc>
            </a:pPr>
            <a:r>
              <a:rPr lang="fr-FR" sz="1200">
                <a:solidFill>
                  <a:srgbClr val="000000"/>
                </a:solidFill>
                <a:latin typeface="Futura Condensed"/>
              </a:rPr>
              <a:t>Use the space below to draw sketches of what your project will look like!</a:t>
            </a:r>
            <a:endParaRPr/>
          </a:p>
        </p:txBody>
      </p:sp>
      <p:sp>
        <p:nvSpPr>
          <p:cNvPr id="365" name="CustomShape 7"/>
          <p:cNvSpPr/>
          <p:nvPr/>
        </p:nvSpPr>
        <p:spPr>
          <a:xfrm>
            <a:off x="457200" y="595800"/>
            <a:ext cx="2815200" cy="1125360"/>
          </a:xfrm>
          <a:prstGeom prst="rect">
            <a:avLst/>
          </a:prstGeom>
          <a:noFill/>
          <a:ln>
            <a:noFill/>
          </a:ln>
        </p:spPr>
        <p:txBody>
          <a:bodyPr lIns="90000" rIns="90000" tIns="45000" bIns="45000"/>
          <a:p>
            <a:r>
              <a:rPr lang="fr-FR" sz="3400">
                <a:solidFill>
                  <a:srgbClr val="000000"/>
                </a:solidFill>
                <a:latin typeface="Futura Condensed"/>
              </a:rPr>
              <a:t>PROJECT</a:t>
            </a:r>
            <a:endParaRPr/>
          </a:p>
          <a:p>
            <a:pPr>
              <a:lnSpc>
                <a:spcPct val="100000"/>
              </a:lnSpc>
            </a:pPr>
            <a:r>
              <a:rPr lang="fr-FR" sz="3400">
                <a:solidFill>
                  <a:srgbClr val="000000"/>
                </a:solidFill>
                <a:latin typeface="Futura Condensed"/>
              </a:rPr>
              <a:t>SKETCHES</a:t>
            </a:r>
            <a:endParaRPr/>
          </a:p>
        </p:txBody>
      </p:sp>
      <p:sp>
        <p:nvSpPr>
          <p:cNvPr id="366" name="CustomShape 8"/>
          <p:cNvSpPr/>
          <p:nvPr/>
        </p:nvSpPr>
        <p:spPr>
          <a:xfrm>
            <a:off x="0" y="2129040"/>
            <a:ext cx="7581600" cy="478800"/>
          </a:xfrm>
          <a:prstGeom prst="rect">
            <a:avLst/>
          </a:prstGeom>
          <a:solidFill>
            <a:srgbClr val="ea6a09"/>
          </a:solidFill>
          <a:ln w="9360">
            <a:noFill/>
          </a:ln>
        </p:spPr>
      </p:sp>
      <p:sp>
        <p:nvSpPr>
          <p:cNvPr id="367" name="CustomShape 9"/>
          <p:cNvSpPr/>
          <p:nvPr/>
        </p:nvSpPr>
        <p:spPr>
          <a:xfrm>
            <a:off x="690120" y="2131200"/>
            <a:ext cx="652824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PROJECT SKETCHES</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8" name="CustomShape 1"/>
          <p:cNvSpPr/>
          <p:nvPr/>
        </p:nvSpPr>
        <p:spPr>
          <a:xfrm>
            <a:off x="550440" y="3328560"/>
            <a:ext cx="3230640" cy="60217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Introduce students to the concept of a design sprint, which is a specified amount of time dedicated to working intensely on developing projects.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write down goals for this session using the Project Check-In activity or by responding to the reflection prompts in their design teams or in their design journals. Give students their completed Project Planning, Project Feedback, and Unfocus Group  handouts to guide them in reflecting on original project goals and to encourage them to make plans for refinement based on feedback.</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self-directed time to work on their projects. Introduce and distribute additional support resources as needed. In addition to peer support, having a collection of readily-available support resources can help students continue to make progress. Sample projects on the Scratch website (http://scratch.mit.edu) can provide ideas, and additional resources can be found on the ScratchEd website (http://scratched.gse.harvard.edu).</a:t>
            </a:r>
            <a:endParaRPr/>
          </a:p>
          <a:p>
            <a:pPr>
              <a:lnSpc>
                <a:spcPct val="100000"/>
              </a:lnSpc>
            </a:pPr>
            <a:endParaRPr/>
          </a:p>
          <a:p>
            <a:pPr algn="just">
              <a:lnSpc>
                <a:spcPct val="100000"/>
              </a:lnSpc>
              <a:buFont typeface="Wingdings" charset="2"/>
              <a:buChar char=""/>
            </a:pPr>
            <a:r>
              <a:rPr lang="fr-FR" sz="1200">
                <a:solidFill>
                  <a:srgbClr val="000000"/>
                </a:solidFill>
                <a:latin typeface="Futura Condensed"/>
              </a:rPr>
              <a:t>Optionally, ask students to post their project drafts in a class studio.</a:t>
            </a:r>
            <a:endParaRPr/>
          </a:p>
        </p:txBody>
      </p:sp>
      <p:sp>
        <p:nvSpPr>
          <p:cNvPr id="369" name="CustomShape 2"/>
          <p:cNvSpPr/>
          <p:nvPr/>
        </p:nvSpPr>
        <p:spPr>
          <a:xfrm>
            <a:off x="45720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70" name="Line 3"/>
          <p:cNvSpPr/>
          <p:nvPr/>
        </p:nvSpPr>
        <p:spPr>
          <a:xfrm flipV="1">
            <a:off x="550080" y="3163320"/>
            <a:ext cx="3231360" cy="8640"/>
          </a:xfrm>
          <a:prstGeom prst="line">
            <a:avLst/>
          </a:prstGeom>
          <a:ln w="9360">
            <a:solidFill>
              <a:srgbClr val="000000"/>
            </a:solidFill>
            <a:round/>
          </a:ln>
        </p:spPr>
      </p:sp>
      <p:sp>
        <p:nvSpPr>
          <p:cNvPr id="371" name="CustomShape 4"/>
          <p:cNvSpPr/>
          <p:nvPr/>
        </p:nvSpPr>
        <p:spPr>
          <a:xfrm>
            <a:off x="1307520" y="595800"/>
            <a:ext cx="2815200" cy="1125360"/>
          </a:xfrm>
          <a:prstGeom prst="rect">
            <a:avLst/>
          </a:prstGeom>
          <a:noFill/>
          <a:ln>
            <a:noFill/>
          </a:ln>
        </p:spPr>
        <p:txBody>
          <a:bodyPr lIns="90000" rIns="90000" tIns="45000" bIns="45000"/>
          <a:p>
            <a:pPr>
              <a:lnSpc>
                <a:spcPct val="100000"/>
              </a:lnSpc>
            </a:pPr>
            <a:r>
              <a:rPr lang="fr-FR" sz="3400">
                <a:solidFill>
                  <a:srgbClr val="000000"/>
                </a:solidFill>
                <a:latin typeface="Futura Condensed"/>
              </a:rPr>
              <a:t>DESIGN </a:t>
            </a:r>
            <a:endParaRPr/>
          </a:p>
          <a:p>
            <a:pPr>
              <a:lnSpc>
                <a:spcPct val="100000"/>
              </a:lnSpc>
            </a:pPr>
            <a:r>
              <a:rPr lang="fr-FR" sz="3400">
                <a:solidFill>
                  <a:srgbClr val="000000"/>
                </a:solidFill>
                <a:latin typeface="Futura Condensed"/>
              </a:rPr>
              <a:t>SPRINT</a:t>
            </a:r>
            <a:endParaRPr/>
          </a:p>
        </p:txBody>
      </p:sp>
      <p:sp>
        <p:nvSpPr>
          <p:cNvPr id="372" name="CustomShape 5"/>
          <p:cNvSpPr/>
          <p:nvPr/>
        </p:nvSpPr>
        <p:spPr>
          <a:xfrm>
            <a:off x="4222080" y="795240"/>
            <a:ext cx="2999160" cy="121500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use computational concepts and practices to further develop a Scratch project of their choosing</a:t>
            </a:r>
            <a:endParaRPr/>
          </a:p>
        </p:txBody>
      </p:sp>
      <p:sp>
        <p:nvSpPr>
          <p:cNvPr id="373" name="CustomShape 6"/>
          <p:cNvSpPr/>
          <p:nvPr/>
        </p:nvSpPr>
        <p:spPr>
          <a:xfrm>
            <a:off x="4105080" y="3328560"/>
            <a:ext cx="3116520" cy="6368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additional resources (e.g., sample projects, handouts, Scratch Cards, craft material)</a:t>
            </a:r>
            <a:endParaRPr/>
          </a:p>
        </p:txBody>
      </p:sp>
      <p:sp>
        <p:nvSpPr>
          <p:cNvPr id="374" name="CustomShape 7"/>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75" name="Line 8"/>
          <p:cNvSpPr/>
          <p:nvPr/>
        </p:nvSpPr>
        <p:spPr>
          <a:xfrm flipV="1">
            <a:off x="4104720" y="3163320"/>
            <a:ext cx="3117240" cy="8640"/>
          </a:xfrm>
          <a:prstGeom prst="line">
            <a:avLst/>
          </a:prstGeom>
          <a:ln w="9360">
            <a:solidFill>
              <a:srgbClr val="000000"/>
            </a:solidFill>
            <a:round/>
          </a:ln>
        </p:spPr>
      </p:sp>
      <p:sp>
        <p:nvSpPr>
          <p:cNvPr id="376" name="CustomShape 9"/>
          <p:cNvSpPr/>
          <p:nvPr/>
        </p:nvSpPr>
        <p:spPr>
          <a:xfrm>
            <a:off x="4105080" y="440064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part of your project will you be working on today?</a:t>
            </a:r>
            <a:endParaRPr/>
          </a:p>
          <a:p>
            <a:pPr>
              <a:lnSpc>
                <a:spcPct val="100000"/>
              </a:lnSpc>
              <a:buFont typeface="Lucida Grande"/>
              <a:buChar char="+"/>
            </a:pPr>
            <a:r>
              <a:rPr lang="fr-FR" sz="1200">
                <a:solidFill>
                  <a:srgbClr val="000000"/>
                </a:solidFill>
                <a:latin typeface="Futura Condensed"/>
              </a:rPr>
              <a:t>What might you need help with in order to make progress?</a:t>
            </a:r>
            <a:endParaRPr/>
          </a:p>
        </p:txBody>
      </p:sp>
      <p:sp>
        <p:nvSpPr>
          <p:cNvPr id="377" name="CustomShape 10"/>
          <p:cNvSpPr/>
          <p:nvPr/>
        </p:nvSpPr>
        <p:spPr>
          <a:xfrm>
            <a:off x="4007880" y="39049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78" name="Line 11"/>
          <p:cNvSpPr/>
          <p:nvPr/>
        </p:nvSpPr>
        <p:spPr>
          <a:xfrm flipV="1">
            <a:off x="4104720" y="4235760"/>
            <a:ext cx="3117240" cy="8280"/>
          </a:xfrm>
          <a:prstGeom prst="line">
            <a:avLst/>
          </a:prstGeom>
          <a:ln w="9360">
            <a:solidFill>
              <a:srgbClr val="000000"/>
            </a:solidFill>
            <a:round/>
          </a:ln>
        </p:spPr>
      </p:sp>
      <p:sp>
        <p:nvSpPr>
          <p:cNvPr id="379" name="CustomShape 12"/>
          <p:cNvSpPr/>
          <p:nvPr/>
        </p:nvSpPr>
        <p:spPr>
          <a:xfrm>
            <a:off x="4105080" y="566388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Are individuals or groups making reasonable progress?</a:t>
            </a:r>
            <a:endParaRPr/>
          </a:p>
          <a:p>
            <a:pPr>
              <a:lnSpc>
                <a:spcPct val="100000"/>
              </a:lnSpc>
              <a:buFont typeface="Lucida Grande"/>
              <a:buChar char="+"/>
            </a:pPr>
            <a:r>
              <a:rPr lang="fr-FR" sz="1200">
                <a:solidFill>
                  <a:srgbClr val="000000"/>
                </a:solidFill>
                <a:latin typeface="Futura Condensed"/>
              </a:rPr>
              <a:t>What feedback or suggestions do you have for the projects?</a:t>
            </a:r>
            <a:endParaRPr/>
          </a:p>
        </p:txBody>
      </p:sp>
      <p:sp>
        <p:nvSpPr>
          <p:cNvPr id="380" name="CustomShape 13"/>
          <p:cNvSpPr/>
          <p:nvPr/>
        </p:nvSpPr>
        <p:spPr>
          <a:xfrm>
            <a:off x="4007880" y="51678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81" name="Line 14"/>
          <p:cNvSpPr/>
          <p:nvPr/>
        </p:nvSpPr>
        <p:spPr>
          <a:xfrm flipV="1">
            <a:off x="4104720" y="5498640"/>
            <a:ext cx="3117240" cy="8640"/>
          </a:xfrm>
          <a:prstGeom prst="line">
            <a:avLst/>
          </a:prstGeom>
          <a:ln w="9360">
            <a:solidFill>
              <a:srgbClr val="000000"/>
            </a:solidFill>
            <a:round/>
          </a:ln>
        </p:spPr>
      </p:sp>
      <p:sp>
        <p:nvSpPr>
          <p:cNvPr id="382" name="CustomShape 15"/>
          <p:cNvSpPr/>
          <p:nvPr/>
        </p:nvSpPr>
        <p:spPr>
          <a:xfrm>
            <a:off x="2535480" y="16923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383" name="Picture 52" descr=""/>
          <p:cNvPicPr/>
          <p:nvPr/>
        </p:nvPicPr>
        <p:blipFill>
          <a:blip r:embed="rId1"/>
          <a:srcRect l="0" t="17487" r="0" b="0"/>
          <a:stretch>
            <a:fillRect/>
          </a:stretch>
        </p:blipFill>
        <p:spPr>
          <a:xfrm>
            <a:off x="2278440" y="1808280"/>
            <a:ext cx="324000" cy="267120"/>
          </a:xfrm>
          <a:prstGeom prst="rect">
            <a:avLst/>
          </a:prstGeom>
          <a:ln>
            <a:noFill/>
          </a:ln>
        </p:spPr>
      </p:pic>
      <p:sp>
        <p:nvSpPr>
          <p:cNvPr id="384" name="Line 16"/>
          <p:cNvSpPr/>
          <p:nvPr/>
        </p:nvSpPr>
        <p:spPr>
          <a:xfrm>
            <a:off x="3890520" y="794160"/>
            <a:ext cx="0" cy="1123200"/>
          </a:xfrm>
          <a:prstGeom prst="line">
            <a:avLst/>
          </a:prstGeom>
          <a:ln cap="rnd" w="3240">
            <a:solidFill>
              <a:srgbClr val="000000"/>
            </a:solidFill>
            <a:custDash>
              <a:ds d="4900000000" sp="3675000000"/>
            </a:custDash>
            <a:round/>
          </a:ln>
        </p:spPr>
      </p:sp>
      <p:sp>
        <p:nvSpPr>
          <p:cNvPr id="385" name="Line 17"/>
          <p:cNvSpPr/>
          <p:nvPr/>
        </p:nvSpPr>
        <p:spPr>
          <a:xfrm flipH="1">
            <a:off x="3669480" y="794520"/>
            <a:ext cx="221040" cy="0"/>
          </a:xfrm>
          <a:prstGeom prst="line">
            <a:avLst/>
          </a:prstGeom>
          <a:ln cap="rnd" w="3240">
            <a:solidFill>
              <a:srgbClr val="000000"/>
            </a:solidFill>
            <a:custDash>
              <a:ds d="4900000000" sp="3675000000"/>
            </a:custDash>
            <a:round/>
          </a:ln>
        </p:spPr>
      </p:sp>
      <p:sp>
        <p:nvSpPr>
          <p:cNvPr id="386" name="Line 18"/>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387" name="Line 19"/>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sp>
        <p:nvSpPr>
          <p:cNvPr id="388"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89" name="Line 21"/>
          <p:cNvSpPr/>
          <p:nvPr/>
        </p:nvSpPr>
        <p:spPr>
          <a:xfrm flipV="1">
            <a:off x="550800" y="7968960"/>
            <a:ext cx="6671160" cy="14040"/>
          </a:xfrm>
          <a:prstGeom prst="line">
            <a:avLst/>
          </a:prstGeom>
          <a:ln w="9360">
            <a:solidFill>
              <a:srgbClr val="000000"/>
            </a:solidFill>
            <a:round/>
          </a:ln>
        </p:spPr>
      </p:sp>
      <p:sp>
        <p:nvSpPr>
          <p:cNvPr id="390"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91"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392"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93"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394"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395"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396"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397" name="CustomShape 29"/>
          <p:cNvSpPr/>
          <p:nvPr/>
        </p:nvSpPr>
        <p:spPr>
          <a:xfrm>
            <a:off x="551160" y="8142840"/>
            <a:ext cx="3230640" cy="22795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All design activities are constrained – by time, by resources, by our own abilities at a given moment – and compromises may need to be made. The open-ended designing sessions are a great opportunity to have conversations with students about the essential elements of their projects. What are the most important aspects of the projects? What can reasonably be accomplished in the remaining time?</a:t>
            </a:r>
            <a:endParaRPr/>
          </a:p>
        </p:txBody>
      </p:sp>
      <p:sp>
        <p:nvSpPr>
          <p:cNvPr id="398"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120</a:t>
            </a:r>
            <a:endParaRPr/>
          </a:p>
        </p:txBody>
      </p:sp>
      <p:pic>
        <p:nvPicPr>
          <p:cNvPr id="399" name="Picture 48" descr=""/>
          <p:cNvPicPr/>
          <p:nvPr/>
        </p:nvPicPr>
        <p:blipFill>
          <a:blip r:embed="rId2"/>
          <a:stretch>
            <a:fillRect/>
          </a:stretch>
        </p:blipFill>
        <p:spPr>
          <a:xfrm>
            <a:off x="550440" y="0"/>
            <a:ext cx="493200" cy="2791080"/>
          </a:xfrm>
          <a:prstGeom prst="rect">
            <a:avLst/>
          </a:prstGeom>
          <a:ln>
            <a:noFill/>
          </a:ln>
        </p:spPr>
      </p:pic>
      <p:sp>
        <p:nvSpPr>
          <p:cNvPr id="400" name="CustomShape 31"/>
          <p:cNvSpPr/>
          <p:nvPr/>
        </p:nvSpPr>
        <p:spPr>
          <a:xfrm rot="5400000">
            <a:off x="-257400" y="971280"/>
            <a:ext cx="210384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01" name="Picture 1" descr=""/>
          <p:cNvPicPr/>
          <p:nvPr/>
        </p:nvPicPr>
        <p:blipFill>
          <a:blip r:embed="rId1"/>
          <a:stretch>
            <a:fillRect/>
          </a:stretch>
        </p:blipFill>
        <p:spPr>
          <a:xfrm>
            <a:off x="0" y="0"/>
            <a:ext cx="7771680" cy="1005768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2" name="CustomShape 1"/>
          <p:cNvSpPr/>
          <p:nvPr/>
        </p:nvSpPr>
        <p:spPr>
          <a:xfrm>
            <a:off x="550440" y="3328560"/>
            <a:ext cx="3230640" cy="67518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Divide the group into feedback teams of 3-4 people, so that their feedback team members are not also members of their project team. Optionally, have students gather in their critique groups from the Unit 0 Critique Group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Distribute the Project Feedback handout to each person, and review the different handout elements. Ask students to fill out the top portion of the handout with their name and project title.</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spend 10 minutes reviewing each project in their feedback team and critiquing the project draft using the Red, Yellow, Green feedback questions. When the review is complete, each student will have received feedback on their project from the other members of their feedback group.</a:t>
            </a:r>
            <a:endParaRPr/>
          </a:p>
          <a:p>
            <a:pPr>
              <a:lnSpc>
                <a:spcPct val="100000"/>
              </a:lnSpc>
            </a:pPr>
            <a:endParaRPr/>
          </a:p>
          <a:p>
            <a:pPr>
              <a:lnSpc>
                <a:spcPct val="100000"/>
              </a:lnSpc>
              <a:buFont typeface="Wingdings" charset="2"/>
              <a:buChar char=""/>
            </a:pPr>
            <a:r>
              <a:rPr lang="fr-FR" sz="1200">
                <a:solidFill>
                  <a:srgbClr val="000000"/>
                </a:solidFill>
                <a:latin typeface="Futura Condensed"/>
              </a:rPr>
              <a:t>After all the feedback rounds have ended, give students time to meet with their project team members to review the feedback and reflect on which suggestions they want to incorporate into their project during the next Design Sprint session. Optionally, collect the completed Project Feedback handouts at the end of this activity to return to students at the beginning of the Project Check-In activity or Design Sprint sessions.</a:t>
            </a:r>
            <a:endParaRPr/>
          </a:p>
        </p:txBody>
      </p:sp>
      <p:sp>
        <p:nvSpPr>
          <p:cNvPr id="403" name="CustomShape 2"/>
          <p:cNvSpPr/>
          <p:nvPr/>
        </p:nvSpPr>
        <p:spPr>
          <a:xfrm>
            <a:off x="45720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04" name="Line 3"/>
          <p:cNvSpPr/>
          <p:nvPr/>
        </p:nvSpPr>
        <p:spPr>
          <a:xfrm flipV="1">
            <a:off x="550080" y="3163320"/>
            <a:ext cx="3231360" cy="8640"/>
          </a:xfrm>
          <a:prstGeom prst="line">
            <a:avLst/>
          </a:prstGeom>
          <a:ln w="9360">
            <a:solidFill>
              <a:srgbClr val="000000"/>
            </a:solidFill>
            <a:round/>
          </a:ln>
        </p:spPr>
      </p:sp>
      <p:sp>
        <p:nvSpPr>
          <p:cNvPr id="405" name="CustomShape 4"/>
          <p:cNvSpPr/>
          <p:nvPr/>
        </p:nvSpPr>
        <p:spPr>
          <a:xfrm>
            <a:off x="1299960" y="595800"/>
            <a:ext cx="2815200" cy="112536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 </a:t>
            </a:r>
            <a:endParaRPr/>
          </a:p>
          <a:p>
            <a:pPr>
              <a:lnSpc>
                <a:spcPct val="100000"/>
              </a:lnSpc>
            </a:pPr>
            <a:r>
              <a:rPr lang="fr-FR" sz="3400">
                <a:solidFill>
                  <a:srgbClr val="000000"/>
                </a:solidFill>
                <a:latin typeface="Futura Condensed"/>
              </a:rPr>
              <a:t>FEEDBACK</a:t>
            </a:r>
            <a:endParaRPr/>
          </a:p>
        </p:txBody>
      </p:sp>
      <p:sp>
        <p:nvSpPr>
          <p:cNvPr id="406" name="CustomShape 5"/>
          <p:cNvSpPr/>
          <p:nvPr/>
        </p:nvSpPr>
        <p:spPr>
          <a:xfrm>
            <a:off x="4214520" y="795240"/>
            <a:ext cx="2999160" cy="19450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will work together in small critique groups to give each other preliminary feedback on their projects</a:t>
            </a:r>
            <a:endParaRPr/>
          </a:p>
          <a:p>
            <a:pPr>
              <a:lnSpc>
                <a:spcPct val="100000"/>
              </a:lnSpc>
              <a:buFont typeface="Lucida Grande"/>
              <a:buChar char="+"/>
            </a:pPr>
            <a:r>
              <a:rPr lang="fr-FR" sz="1200">
                <a:solidFill>
                  <a:srgbClr val="000000"/>
                </a:solidFill>
                <a:latin typeface="Futura Condensed"/>
              </a:rPr>
              <a:t>test projects-in-progress</a:t>
            </a:r>
            <a:endParaRPr/>
          </a:p>
          <a:p>
            <a:pPr>
              <a:lnSpc>
                <a:spcPct val="100000"/>
              </a:lnSpc>
              <a:buFont typeface="Lucida Grande"/>
              <a:buChar char="+"/>
            </a:pPr>
            <a:r>
              <a:rPr lang="fr-FR" sz="1200">
                <a:solidFill>
                  <a:srgbClr val="000000"/>
                </a:solidFill>
                <a:latin typeface="Futura Condensed"/>
              </a:rPr>
              <a:t>formulate and share feedback for others</a:t>
            </a:r>
            <a:endParaRPr/>
          </a:p>
        </p:txBody>
      </p:sp>
      <p:sp>
        <p:nvSpPr>
          <p:cNvPr id="407" name="CustomShape 6"/>
          <p:cNvSpPr/>
          <p:nvPr/>
        </p:nvSpPr>
        <p:spPr>
          <a:xfrm>
            <a:off x="4105080" y="3328560"/>
            <a:ext cx="3116520" cy="2725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 Feedback handout</a:t>
            </a:r>
            <a:endParaRPr/>
          </a:p>
        </p:txBody>
      </p:sp>
      <p:sp>
        <p:nvSpPr>
          <p:cNvPr id="408" name="CustomShape 7"/>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09" name="Line 8"/>
          <p:cNvSpPr/>
          <p:nvPr/>
        </p:nvSpPr>
        <p:spPr>
          <a:xfrm flipV="1">
            <a:off x="4104720" y="3163320"/>
            <a:ext cx="3117240" cy="8640"/>
          </a:xfrm>
          <a:prstGeom prst="line">
            <a:avLst/>
          </a:prstGeom>
          <a:ln w="9360">
            <a:solidFill>
              <a:srgbClr val="000000"/>
            </a:solidFill>
            <a:round/>
          </a:ln>
        </p:spPr>
      </p:sp>
      <p:sp>
        <p:nvSpPr>
          <p:cNvPr id="410" name="CustomShape 9"/>
          <p:cNvSpPr/>
          <p:nvPr/>
        </p:nvSpPr>
        <p:spPr>
          <a:xfrm>
            <a:off x="4105080" y="421776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aspects of your project could someone give you feedback about?</a:t>
            </a:r>
            <a:endParaRPr/>
          </a:p>
          <a:p>
            <a:pPr>
              <a:lnSpc>
                <a:spcPct val="100000"/>
              </a:lnSpc>
              <a:buFont typeface="Lucida Grande"/>
              <a:buChar char="+"/>
            </a:pPr>
            <a:r>
              <a:rPr lang="fr-FR" sz="1200">
                <a:solidFill>
                  <a:srgbClr val="000000"/>
                </a:solidFill>
                <a:latin typeface="Futura Condensed"/>
              </a:rPr>
              <a:t>What feedback, if any, do you plan to incorporate into your project next?</a:t>
            </a:r>
            <a:endParaRPr/>
          </a:p>
        </p:txBody>
      </p:sp>
      <p:sp>
        <p:nvSpPr>
          <p:cNvPr id="411" name="CustomShape 10"/>
          <p:cNvSpPr/>
          <p:nvPr/>
        </p:nvSpPr>
        <p:spPr>
          <a:xfrm>
            <a:off x="4007880" y="3721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12" name="Line 11"/>
          <p:cNvSpPr/>
          <p:nvPr/>
        </p:nvSpPr>
        <p:spPr>
          <a:xfrm flipV="1">
            <a:off x="4104720" y="4052520"/>
            <a:ext cx="3117240" cy="8280"/>
          </a:xfrm>
          <a:prstGeom prst="line">
            <a:avLst/>
          </a:prstGeom>
          <a:ln w="9360">
            <a:solidFill>
              <a:srgbClr val="000000"/>
            </a:solidFill>
            <a:round/>
          </a:ln>
        </p:spPr>
      </p:sp>
      <p:sp>
        <p:nvSpPr>
          <p:cNvPr id="413" name="CustomShape 12"/>
          <p:cNvSpPr/>
          <p:nvPr/>
        </p:nvSpPr>
        <p:spPr>
          <a:xfrm>
            <a:off x="4105080" y="565848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each student have opportunities to give and receive feedback from various sources?</a:t>
            </a:r>
            <a:endParaRPr/>
          </a:p>
          <a:p>
            <a:pPr>
              <a:lnSpc>
                <a:spcPct val="100000"/>
              </a:lnSpc>
              <a:buFont typeface="Lucida Grande"/>
              <a:buChar char="+"/>
            </a:pPr>
            <a:r>
              <a:rPr lang="fr-FR" sz="1200">
                <a:solidFill>
                  <a:srgbClr val="000000"/>
                </a:solidFill>
                <a:latin typeface="Futura Condensed"/>
              </a:rPr>
              <a:t>Did each student complete the Project Feedback handout?</a:t>
            </a:r>
            <a:endParaRPr/>
          </a:p>
        </p:txBody>
      </p:sp>
      <p:sp>
        <p:nvSpPr>
          <p:cNvPr id="414" name="CustomShape 13"/>
          <p:cNvSpPr/>
          <p:nvPr/>
        </p:nvSpPr>
        <p:spPr>
          <a:xfrm>
            <a:off x="4007880" y="51624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15" name="Line 14"/>
          <p:cNvSpPr/>
          <p:nvPr/>
        </p:nvSpPr>
        <p:spPr>
          <a:xfrm flipV="1">
            <a:off x="4104720" y="5493240"/>
            <a:ext cx="3117240" cy="8640"/>
          </a:xfrm>
          <a:prstGeom prst="line">
            <a:avLst/>
          </a:prstGeom>
          <a:ln w="9360">
            <a:solidFill>
              <a:srgbClr val="000000"/>
            </a:solidFill>
            <a:round/>
          </a:ln>
        </p:spPr>
      </p:sp>
      <p:sp>
        <p:nvSpPr>
          <p:cNvPr id="416" name="CustomShape 15"/>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417" name="Picture 67" descr=""/>
          <p:cNvPicPr/>
          <p:nvPr/>
        </p:nvPicPr>
        <p:blipFill>
          <a:blip r:embed="rId1"/>
          <a:stretch>
            <a:fillRect/>
          </a:stretch>
        </p:blipFill>
        <p:spPr>
          <a:xfrm>
            <a:off x="2266560" y="1752480"/>
            <a:ext cx="328320" cy="328320"/>
          </a:xfrm>
          <a:prstGeom prst="rect">
            <a:avLst/>
          </a:prstGeom>
          <a:ln>
            <a:noFill/>
          </a:ln>
        </p:spPr>
      </p:pic>
      <p:sp>
        <p:nvSpPr>
          <p:cNvPr id="418" name="Line 16"/>
          <p:cNvSpPr/>
          <p:nvPr/>
        </p:nvSpPr>
        <p:spPr>
          <a:xfrm>
            <a:off x="3882960" y="794160"/>
            <a:ext cx="0" cy="1123200"/>
          </a:xfrm>
          <a:prstGeom prst="line">
            <a:avLst/>
          </a:prstGeom>
          <a:ln cap="rnd" w="3240">
            <a:solidFill>
              <a:srgbClr val="000000"/>
            </a:solidFill>
            <a:custDash>
              <a:ds d="4900000000" sp="3675000000"/>
            </a:custDash>
            <a:round/>
          </a:ln>
        </p:spPr>
      </p:sp>
      <p:sp>
        <p:nvSpPr>
          <p:cNvPr id="419" name="Line 17"/>
          <p:cNvSpPr/>
          <p:nvPr/>
        </p:nvSpPr>
        <p:spPr>
          <a:xfrm flipH="1">
            <a:off x="3661920" y="794520"/>
            <a:ext cx="221040" cy="0"/>
          </a:xfrm>
          <a:prstGeom prst="line">
            <a:avLst/>
          </a:prstGeom>
          <a:ln cap="rnd" w="3240">
            <a:solidFill>
              <a:srgbClr val="000000"/>
            </a:solidFill>
            <a:custDash>
              <a:ds d="4900000000" sp="3675000000"/>
            </a:custDash>
            <a:round/>
          </a:ln>
        </p:spPr>
      </p:sp>
      <p:sp>
        <p:nvSpPr>
          <p:cNvPr id="420" name="Line 18"/>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421" name="Line 19"/>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422"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23" name="Line 21"/>
          <p:cNvSpPr/>
          <p:nvPr/>
        </p:nvSpPr>
        <p:spPr>
          <a:xfrm flipV="1">
            <a:off x="550800" y="7968960"/>
            <a:ext cx="6671160" cy="14040"/>
          </a:xfrm>
          <a:prstGeom prst="line">
            <a:avLst/>
          </a:prstGeom>
          <a:ln w="9360">
            <a:solidFill>
              <a:srgbClr val="000000"/>
            </a:solidFill>
            <a:round/>
          </a:ln>
        </p:spPr>
      </p:sp>
      <p:sp>
        <p:nvSpPr>
          <p:cNvPr id="424"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25"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426"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27"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428"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429"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430"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431" name="CustomShape 29"/>
          <p:cNvSpPr/>
          <p:nvPr/>
        </p:nvSpPr>
        <p:spPr>
          <a:xfrm>
            <a:off x="551160" y="8142840"/>
            <a:ext cx="3230640" cy="11844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Different people will provide different perspectives on the project-in-progress. Create opportunities for learners to get feedback from a variety of sources, including themselves!</a:t>
            </a:r>
            <a:endParaRPr/>
          </a:p>
        </p:txBody>
      </p:sp>
      <p:sp>
        <p:nvSpPr>
          <p:cNvPr id="432"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122</a:t>
            </a:r>
            <a:endParaRPr/>
          </a:p>
        </p:txBody>
      </p:sp>
      <p:pic>
        <p:nvPicPr>
          <p:cNvPr id="433" name="Picture 45" descr=""/>
          <p:cNvPicPr/>
          <p:nvPr/>
        </p:nvPicPr>
        <p:blipFill>
          <a:blip r:embed="rId2"/>
          <a:stretch>
            <a:fillRect/>
          </a:stretch>
        </p:blipFill>
        <p:spPr>
          <a:xfrm>
            <a:off x="550440" y="0"/>
            <a:ext cx="493200" cy="2791080"/>
          </a:xfrm>
          <a:prstGeom prst="rect">
            <a:avLst/>
          </a:prstGeom>
          <a:ln>
            <a:noFill/>
          </a:ln>
        </p:spPr>
      </p:pic>
      <p:sp>
        <p:nvSpPr>
          <p:cNvPr id="434" name="CustomShape 31"/>
          <p:cNvSpPr/>
          <p:nvPr/>
        </p:nvSpPr>
        <p:spPr>
          <a:xfrm rot="5400000">
            <a:off x="-257400" y="971280"/>
            <a:ext cx="210384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5" name="CustomShape 1"/>
          <p:cNvSpPr/>
          <p:nvPr/>
        </p:nvSpPr>
        <p:spPr>
          <a:xfrm>
            <a:off x="1680480" y="2966040"/>
            <a:ext cx="1850400" cy="4665600"/>
          </a:xfrm>
          <a:prstGeom prst="rect">
            <a:avLst/>
          </a:prstGeom>
          <a:solidFill>
            <a:srgbClr val="ffc2bc"/>
          </a:solidFill>
          <a:ln w="3240">
            <a:solidFill>
              <a:srgbClr val="000000"/>
            </a:solidFill>
            <a:round/>
          </a:ln>
        </p:spPr>
      </p:sp>
      <p:sp>
        <p:nvSpPr>
          <p:cNvPr id="436" name="CustomShape 2"/>
          <p:cNvSpPr/>
          <p:nvPr/>
        </p:nvSpPr>
        <p:spPr>
          <a:xfrm>
            <a:off x="3531600" y="2966040"/>
            <a:ext cx="1850400" cy="4665600"/>
          </a:xfrm>
          <a:prstGeom prst="rect">
            <a:avLst/>
          </a:prstGeom>
          <a:solidFill>
            <a:srgbClr val="ffffca"/>
          </a:solidFill>
          <a:ln w="3240">
            <a:solidFill>
              <a:srgbClr val="000000"/>
            </a:solidFill>
            <a:round/>
          </a:ln>
        </p:spPr>
      </p:sp>
      <p:sp>
        <p:nvSpPr>
          <p:cNvPr id="437" name="CustomShape 3"/>
          <p:cNvSpPr/>
          <p:nvPr/>
        </p:nvSpPr>
        <p:spPr>
          <a:xfrm>
            <a:off x="5382720" y="2966040"/>
            <a:ext cx="1850400" cy="4665600"/>
          </a:xfrm>
          <a:prstGeom prst="rect">
            <a:avLst/>
          </a:prstGeom>
          <a:solidFill>
            <a:srgbClr val="c3ffc8"/>
          </a:solidFill>
          <a:ln w="3240">
            <a:solidFill>
              <a:srgbClr val="000000"/>
            </a:solidFill>
            <a:round/>
          </a:ln>
        </p:spPr>
      </p:sp>
      <p:sp>
        <p:nvSpPr>
          <p:cNvPr id="438" name="CustomShape 4"/>
          <p:cNvSpPr/>
          <p:nvPr/>
        </p:nvSpPr>
        <p:spPr>
          <a:xfrm>
            <a:off x="549720" y="2966040"/>
            <a:ext cx="1130040" cy="4665600"/>
          </a:xfrm>
          <a:prstGeom prst="rect">
            <a:avLst/>
          </a:prstGeom>
          <a:noFill/>
          <a:ln w="3240">
            <a:solidFill>
              <a:srgbClr val="000000"/>
            </a:solidFill>
            <a:round/>
          </a:ln>
        </p:spPr>
      </p:sp>
      <p:sp>
        <p:nvSpPr>
          <p:cNvPr id="439" name="Line 5"/>
          <p:cNvSpPr/>
          <p:nvPr/>
        </p:nvSpPr>
        <p:spPr>
          <a:xfrm>
            <a:off x="550800" y="4795200"/>
            <a:ext cx="6682680" cy="0"/>
          </a:xfrm>
          <a:prstGeom prst="line">
            <a:avLst/>
          </a:prstGeom>
          <a:ln w="3240">
            <a:solidFill>
              <a:srgbClr val="000000"/>
            </a:solidFill>
            <a:round/>
          </a:ln>
        </p:spPr>
      </p:sp>
      <p:sp>
        <p:nvSpPr>
          <p:cNvPr id="440" name="Line 6"/>
          <p:cNvSpPr/>
          <p:nvPr/>
        </p:nvSpPr>
        <p:spPr>
          <a:xfrm>
            <a:off x="550800" y="6213600"/>
            <a:ext cx="6682680" cy="0"/>
          </a:xfrm>
          <a:prstGeom prst="line">
            <a:avLst/>
          </a:prstGeom>
          <a:ln w="3240">
            <a:solidFill>
              <a:srgbClr val="000000"/>
            </a:solidFill>
            <a:round/>
          </a:ln>
        </p:spPr>
      </p:sp>
      <p:sp>
        <p:nvSpPr>
          <p:cNvPr id="441" name="Line 7"/>
          <p:cNvSpPr/>
          <p:nvPr/>
        </p:nvSpPr>
        <p:spPr>
          <a:xfrm>
            <a:off x="539640" y="7632360"/>
            <a:ext cx="6693840" cy="0"/>
          </a:xfrm>
          <a:prstGeom prst="line">
            <a:avLst/>
          </a:prstGeom>
          <a:ln w="3240">
            <a:solidFill>
              <a:srgbClr val="000000"/>
            </a:solidFill>
            <a:round/>
          </a:ln>
        </p:spPr>
      </p:sp>
      <p:sp>
        <p:nvSpPr>
          <p:cNvPr id="442" name="Line 8"/>
          <p:cNvSpPr/>
          <p:nvPr/>
        </p:nvSpPr>
        <p:spPr>
          <a:xfrm>
            <a:off x="550800" y="3376440"/>
            <a:ext cx="6682680" cy="0"/>
          </a:xfrm>
          <a:prstGeom prst="line">
            <a:avLst/>
          </a:prstGeom>
          <a:ln w="3240">
            <a:solidFill>
              <a:srgbClr val="000000"/>
            </a:solidFill>
            <a:round/>
          </a:ln>
        </p:spPr>
      </p:sp>
      <p:sp>
        <p:nvSpPr>
          <p:cNvPr id="443" name="CustomShape 9"/>
          <p:cNvSpPr/>
          <p:nvPr/>
        </p:nvSpPr>
        <p:spPr>
          <a:xfrm flipH="1">
            <a:off x="549720" y="3028320"/>
            <a:ext cx="1128600" cy="424800"/>
          </a:xfrm>
          <a:prstGeom prst="rect">
            <a:avLst/>
          </a:prstGeom>
          <a:noFill/>
          <a:ln>
            <a:noFill/>
          </a:ln>
        </p:spPr>
        <p:txBody>
          <a:bodyPr lIns="90000" rIns="90000" tIns="45000" bIns="45000"/>
          <a:p>
            <a:pPr>
              <a:lnSpc>
                <a:spcPct val="100000"/>
              </a:lnSpc>
            </a:pPr>
            <a:r>
              <a:rPr lang="fr-FR" sz="1100">
                <a:solidFill>
                  <a:srgbClr val="000000"/>
                </a:solidFill>
                <a:latin typeface="Futura Condensed"/>
              </a:rPr>
              <a:t>FEEDBACK BY</a:t>
            </a:r>
            <a:endParaRPr/>
          </a:p>
        </p:txBody>
      </p:sp>
      <p:sp>
        <p:nvSpPr>
          <p:cNvPr id="444" name="CustomShape 10"/>
          <p:cNvSpPr/>
          <p:nvPr/>
        </p:nvSpPr>
        <p:spPr>
          <a:xfrm flipH="1">
            <a:off x="3499560" y="2976120"/>
            <a:ext cx="1881000" cy="69912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[YELLOW] What is something that is confusing or could be done differently?</a:t>
            </a:r>
            <a:endParaRPr/>
          </a:p>
        </p:txBody>
      </p:sp>
      <p:sp>
        <p:nvSpPr>
          <p:cNvPr id="445" name="CustomShape 11"/>
          <p:cNvSpPr/>
          <p:nvPr/>
        </p:nvSpPr>
        <p:spPr>
          <a:xfrm flipH="1">
            <a:off x="1644840" y="2981520"/>
            <a:ext cx="1925640" cy="54684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[RED] What is something that doesn’t work or could be improved?</a:t>
            </a:r>
            <a:endParaRPr/>
          </a:p>
        </p:txBody>
      </p:sp>
      <p:sp>
        <p:nvSpPr>
          <p:cNvPr id="446" name="CustomShape 12"/>
          <p:cNvSpPr/>
          <p:nvPr/>
        </p:nvSpPr>
        <p:spPr>
          <a:xfrm flipH="1">
            <a:off x="5360760" y="2976120"/>
            <a:ext cx="1870920" cy="85140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[GREEN] What is something that works well or you really like about the project?</a:t>
            </a:r>
            <a:endParaRPr/>
          </a:p>
          <a:p>
            <a:pPr algn="just">
              <a:lnSpc>
                <a:spcPct val="100000"/>
              </a:lnSpc>
            </a:pPr>
            <a:endParaRPr/>
          </a:p>
        </p:txBody>
      </p:sp>
      <p:sp>
        <p:nvSpPr>
          <p:cNvPr id="447" name="CustomShape 13"/>
          <p:cNvSpPr/>
          <p:nvPr/>
        </p:nvSpPr>
        <p:spPr>
          <a:xfrm flipH="1">
            <a:off x="-720" y="2143800"/>
            <a:ext cx="7771680" cy="475560"/>
          </a:xfrm>
          <a:prstGeom prst="rect">
            <a:avLst/>
          </a:prstGeom>
          <a:solidFill>
            <a:srgbClr val="ea6a09"/>
          </a:solidFill>
          <a:ln w="9360">
            <a:noFill/>
          </a:ln>
        </p:spPr>
      </p:sp>
      <p:sp>
        <p:nvSpPr>
          <p:cNvPr id="448" name="CustomShape 14"/>
          <p:cNvSpPr/>
          <p:nvPr/>
        </p:nvSpPr>
        <p:spPr>
          <a:xfrm flipH="1">
            <a:off x="447840" y="1972080"/>
            <a:ext cx="277560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RED, YELLOW, GREEN</a:t>
            </a:r>
            <a:endParaRPr/>
          </a:p>
        </p:txBody>
      </p:sp>
      <p:sp>
        <p:nvSpPr>
          <p:cNvPr id="449" name="CustomShape 15"/>
          <p:cNvSpPr/>
          <p:nvPr/>
        </p:nvSpPr>
        <p:spPr>
          <a:xfrm>
            <a:off x="447840" y="8251920"/>
            <a:ext cx="6941880" cy="1079640"/>
          </a:xfrm>
          <a:prstGeom prst="rect">
            <a:avLst/>
          </a:prstGeom>
          <a:noFill/>
          <a:ln w="6480">
            <a:noFill/>
          </a:ln>
        </p:spPr>
        <p:txBody>
          <a:bodyPr lIns="90000" rIns="90000" tIns="91440" bIns="91440" anchor="ctr"/>
          <a:p>
            <a:pPr>
              <a:lnSpc>
                <a:spcPct val="100000"/>
              </a:lnSpc>
            </a:pPr>
            <a:r>
              <a:rPr lang="fr-FR" sz="1200">
                <a:solidFill>
                  <a:srgbClr val="000000"/>
                </a:solidFill>
                <a:latin typeface="Futura Condensed"/>
              </a:rPr>
              <a:t>PARTS OF THE PROJECT THAT MIGHT BE HELPFUL TO THINK ABOUT: </a:t>
            </a:r>
            <a:endParaRPr/>
          </a:p>
          <a:p>
            <a:pPr>
              <a:lnSpc>
                <a:spcPct val="100000"/>
              </a:lnSpc>
            </a:pPr>
            <a:endParaRPr/>
          </a:p>
          <a:p>
            <a:pPr>
              <a:lnSpc>
                <a:spcPct val="100000"/>
              </a:lnSpc>
              <a:buFont typeface="Lucida Grande"/>
              <a:buChar char="+"/>
            </a:pPr>
            <a:r>
              <a:rPr lang="fr-FR" sz="1100">
                <a:solidFill>
                  <a:srgbClr val="000000"/>
                </a:solidFill>
                <a:latin typeface="Futura Condensed"/>
              </a:rPr>
              <a:t>Clarity: Did you understand what the project is supposed to do? </a:t>
            </a:r>
            <a:endParaRPr/>
          </a:p>
          <a:p>
            <a:pPr>
              <a:lnSpc>
                <a:spcPct val="100000"/>
              </a:lnSpc>
              <a:buFont typeface="Lucida Grande"/>
              <a:buChar char="+"/>
            </a:pPr>
            <a:r>
              <a:rPr lang="fr-FR" sz="1100">
                <a:solidFill>
                  <a:srgbClr val="000000"/>
                </a:solidFill>
                <a:latin typeface="Futura Condensed"/>
              </a:rPr>
              <a:t>Features: What features does the project have? Does the project work as expected? </a:t>
            </a:r>
            <a:endParaRPr/>
          </a:p>
          <a:p>
            <a:pPr>
              <a:lnSpc>
                <a:spcPct val="100000"/>
              </a:lnSpc>
              <a:buFont typeface="Lucida Grande"/>
              <a:buChar char="+"/>
            </a:pPr>
            <a:r>
              <a:rPr lang="fr-FR" sz="1100">
                <a:solidFill>
                  <a:srgbClr val="000000"/>
                </a:solidFill>
                <a:latin typeface="Futura Condensed"/>
              </a:rPr>
              <a:t>Appeal: How engaging is the project? Is it interactive, original, sophisticated, funny, or interesting? How did you feel as you interacted with it?</a:t>
            </a:r>
            <a:endParaRPr/>
          </a:p>
        </p:txBody>
      </p:sp>
      <p:sp>
        <p:nvSpPr>
          <p:cNvPr id="450" name="CustomShape 16"/>
          <p:cNvSpPr/>
          <p:nvPr/>
        </p:nvSpPr>
        <p:spPr>
          <a:xfrm>
            <a:off x="2073600" y="840960"/>
            <a:ext cx="4985280" cy="715320"/>
          </a:xfrm>
          <a:prstGeom prst="rect">
            <a:avLst/>
          </a:prstGeom>
          <a:noFill/>
          <a:ln cap="rnd" w="6480">
            <a:solidFill>
              <a:srgbClr val="000000"/>
            </a:solidFill>
            <a:custDash>
              <a:ds d="4900000000" sp="3675000000"/>
            </a:custDash>
            <a:round/>
          </a:ln>
        </p:spPr>
        <p:txBody>
          <a:bodyPr lIns="90000" rIns="90000" tIns="91440" bIns="91440" anchor="ctr"/>
          <a:p>
            <a:pPr>
              <a:lnSpc>
                <a:spcPct val="150000"/>
              </a:lnSpc>
            </a:pPr>
            <a:r>
              <a:rPr lang="fr-FR" sz="1100">
                <a:solidFill>
                  <a:srgbClr val="000000"/>
                </a:solidFill>
                <a:latin typeface="Futura Condensed"/>
              </a:rPr>
              <a:t>FEEDBACK FOR:  ___________________________________________________</a:t>
            </a:r>
            <a:endParaRPr/>
          </a:p>
          <a:p>
            <a:pPr>
              <a:lnSpc>
                <a:spcPct val="150000"/>
              </a:lnSpc>
            </a:pPr>
            <a:endParaRPr/>
          </a:p>
          <a:p>
            <a:pPr>
              <a:lnSpc>
                <a:spcPct val="150000"/>
              </a:lnSpc>
            </a:pPr>
            <a:r>
              <a:rPr lang="fr-FR" sz="1100">
                <a:solidFill>
                  <a:srgbClr val="000000"/>
                </a:solidFill>
                <a:latin typeface="Futura Condensed"/>
              </a:rPr>
              <a:t>PROJECT TITLE:   ___________________________________________________</a:t>
            </a:r>
            <a:endParaRPr/>
          </a:p>
        </p:txBody>
      </p:sp>
      <p:sp>
        <p:nvSpPr>
          <p:cNvPr id="451" name="CustomShape 17"/>
          <p:cNvSpPr/>
          <p:nvPr/>
        </p:nvSpPr>
        <p:spPr>
          <a:xfrm>
            <a:off x="457200" y="595800"/>
            <a:ext cx="2815200" cy="112536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 </a:t>
            </a:r>
            <a:endParaRPr/>
          </a:p>
          <a:p>
            <a:pPr>
              <a:lnSpc>
                <a:spcPct val="100000"/>
              </a:lnSpc>
            </a:pPr>
            <a:r>
              <a:rPr lang="fr-FR" sz="3400">
                <a:solidFill>
                  <a:srgbClr val="000000"/>
                </a:solidFill>
                <a:latin typeface="Futura Condensed"/>
              </a:rPr>
              <a:t>FEEDBACK</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2" name="CustomShape 1"/>
          <p:cNvSpPr/>
          <p:nvPr/>
        </p:nvSpPr>
        <p:spPr>
          <a:xfrm>
            <a:off x="550440" y="3328560"/>
            <a:ext cx="3230640" cy="39225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 this activity, students will perform a project check-in, where they will update fellow team members about their design progress so far and outline a plan for an upcoming design sprint based on feedback received. Optionally, give students or groups a Project Check-In handout to guide them during this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Divide the group into project teams. Optionally, redistribute to students their completed Project Planning, Project Feedback, and Unfocus Group handouts. </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teams time to reflect back on original project goals and acquired feedback. Invite students to outline next steps and plans for project refinement for an upcoming design sprint.</a:t>
            </a:r>
            <a:endParaRPr/>
          </a:p>
        </p:txBody>
      </p:sp>
      <p:sp>
        <p:nvSpPr>
          <p:cNvPr id="453" name="CustomShape 2"/>
          <p:cNvSpPr/>
          <p:nvPr/>
        </p:nvSpPr>
        <p:spPr>
          <a:xfrm>
            <a:off x="45720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54" name="Line 3"/>
          <p:cNvSpPr/>
          <p:nvPr/>
        </p:nvSpPr>
        <p:spPr>
          <a:xfrm flipV="1">
            <a:off x="550080" y="3163320"/>
            <a:ext cx="3231360" cy="8640"/>
          </a:xfrm>
          <a:prstGeom prst="line">
            <a:avLst/>
          </a:prstGeom>
          <a:ln w="9360">
            <a:solidFill>
              <a:srgbClr val="000000"/>
            </a:solidFill>
            <a:round/>
          </a:ln>
        </p:spPr>
      </p:sp>
      <p:sp>
        <p:nvSpPr>
          <p:cNvPr id="455" name="CustomShape 4"/>
          <p:cNvSpPr/>
          <p:nvPr/>
        </p:nvSpPr>
        <p:spPr>
          <a:xfrm>
            <a:off x="1299960" y="595800"/>
            <a:ext cx="2815200" cy="112536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a:t>
            </a:r>
            <a:endParaRPr/>
          </a:p>
          <a:p>
            <a:pPr>
              <a:lnSpc>
                <a:spcPct val="100000"/>
              </a:lnSpc>
            </a:pPr>
            <a:r>
              <a:rPr lang="fr-FR" sz="3400">
                <a:solidFill>
                  <a:srgbClr val="000000"/>
                </a:solidFill>
                <a:latin typeface="Futura Condensed"/>
              </a:rPr>
              <a:t>CHECK-IN</a:t>
            </a:r>
            <a:endParaRPr/>
          </a:p>
        </p:txBody>
      </p:sp>
      <p:sp>
        <p:nvSpPr>
          <p:cNvPr id="456" name="CustomShape 5"/>
          <p:cNvSpPr/>
          <p:nvPr/>
        </p:nvSpPr>
        <p:spPr>
          <a:xfrm>
            <a:off x="4214520" y="795240"/>
            <a:ext cx="2999160" cy="19450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review project progress and feedback</a:t>
            </a:r>
            <a:endParaRPr/>
          </a:p>
          <a:p>
            <a:pPr>
              <a:lnSpc>
                <a:spcPct val="100000"/>
              </a:lnSpc>
              <a:buFont typeface="Lucida Grande"/>
              <a:buChar char="+"/>
            </a:pPr>
            <a:r>
              <a:rPr lang="fr-FR" sz="1200">
                <a:solidFill>
                  <a:srgbClr val="000000"/>
                </a:solidFill>
                <a:latin typeface="Futura Condensed"/>
              </a:rPr>
              <a:t>develop an outline of activities or tasks required to complete the project</a:t>
            </a:r>
            <a:endParaRPr/>
          </a:p>
          <a:p>
            <a:pPr>
              <a:lnSpc>
                <a:spcPct val="100000"/>
              </a:lnSpc>
              <a:buFont typeface="Lucida Grande"/>
              <a:buChar char="+"/>
            </a:pPr>
            <a:r>
              <a:rPr lang="fr-FR" sz="1200">
                <a:solidFill>
                  <a:srgbClr val="000000"/>
                </a:solidFill>
                <a:latin typeface="Futura Condensed"/>
              </a:rPr>
              <a:t>generate a list of resources required to complete the project</a:t>
            </a:r>
            <a:endParaRPr/>
          </a:p>
        </p:txBody>
      </p:sp>
      <p:sp>
        <p:nvSpPr>
          <p:cNvPr id="457" name="CustomShape 6"/>
          <p:cNvSpPr/>
          <p:nvPr/>
        </p:nvSpPr>
        <p:spPr>
          <a:xfrm>
            <a:off x="4105080" y="3328560"/>
            <a:ext cx="3116520" cy="2725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 Check-In handout </a:t>
            </a:r>
            <a:endParaRPr/>
          </a:p>
        </p:txBody>
      </p:sp>
      <p:sp>
        <p:nvSpPr>
          <p:cNvPr id="458" name="CustomShape 7"/>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59" name="Line 8"/>
          <p:cNvSpPr/>
          <p:nvPr/>
        </p:nvSpPr>
        <p:spPr>
          <a:xfrm flipV="1">
            <a:off x="4104720" y="3163320"/>
            <a:ext cx="3117240" cy="8640"/>
          </a:xfrm>
          <a:prstGeom prst="line">
            <a:avLst/>
          </a:prstGeom>
          <a:ln w="9360">
            <a:solidFill>
              <a:srgbClr val="000000"/>
            </a:solidFill>
            <a:round/>
          </a:ln>
        </p:spPr>
      </p:sp>
      <p:sp>
        <p:nvSpPr>
          <p:cNvPr id="460" name="CustomShape 9"/>
          <p:cNvSpPr/>
          <p:nvPr/>
        </p:nvSpPr>
        <p:spPr>
          <a:xfrm>
            <a:off x="4105080" y="4217400"/>
            <a:ext cx="3116520" cy="15494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has been your favorite part of the process so far?</a:t>
            </a:r>
            <a:endParaRPr/>
          </a:p>
          <a:p>
            <a:pPr>
              <a:lnSpc>
                <a:spcPct val="100000"/>
              </a:lnSpc>
              <a:buFont typeface="Lucida Grande"/>
              <a:buChar char="+"/>
            </a:pPr>
            <a:r>
              <a:rPr lang="fr-FR" sz="1200">
                <a:solidFill>
                  <a:srgbClr val="000000"/>
                </a:solidFill>
                <a:latin typeface="Futura Condensed"/>
              </a:rPr>
              <a:t>What parts of your project still need to be worked on?</a:t>
            </a:r>
            <a:endParaRPr/>
          </a:p>
          <a:p>
            <a:pPr>
              <a:lnSpc>
                <a:spcPct val="100000"/>
              </a:lnSpc>
              <a:buFont typeface="Lucida Grande"/>
              <a:buChar char="+"/>
            </a:pPr>
            <a:r>
              <a:rPr lang="fr-FR" sz="1200">
                <a:solidFill>
                  <a:srgbClr val="000000"/>
                </a:solidFill>
                <a:latin typeface="Futura Condensed"/>
              </a:rPr>
              <a:t>What parts of your project will you be working on next?</a:t>
            </a:r>
            <a:endParaRPr/>
          </a:p>
          <a:p>
            <a:pPr>
              <a:lnSpc>
                <a:spcPct val="100000"/>
              </a:lnSpc>
              <a:buFont typeface="Lucida Grande"/>
              <a:buChar char="+"/>
            </a:pPr>
            <a:r>
              <a:rPr lang="fr-FR" sz="1200">
                <a:solidFill>
                  <a:srgbClr val="000000"/>
                </a:solidFill>
                <a:latin typeface="Futura Condensed"/>
              </a:rPr>
              <a:t>What might you need help with in order to make progress?</a:t>
            </a:r>
            <a:endParaRPr/>
          </a:p>
        </p:txBody>
      </p:sp>
      <p:sp>
        <p:nvSpPr>
          <p:cNvPr id="461" name="CustomShape 10"/>
          <p:cNvSpPr/>
          <p:nvPr/>
        </p:nvSpPr>
        <p:spPr>
          <a:xfrm>
            <a:off x="4007880" y="3721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62" name="Line 11"/>
          <p:cNvSpPr/>
          <p:nvPr/>
        </p:nvSpPr>
        <p:spPr>
          <a:xfrm flipV="1">
            <a:off x="4104720" y="4052160"/>
            <a:ext cx="3117240" cy="8640"/>
          </a:xfrm>
          <a:prstGeom prst="line">
            <a:avLst/>
          </a:prstGeom>
          <a:ln w="9360">
            <a:solidFill>
              <a:srgbClr val="000000"/>
            </a:solidFill>
            <a:round/>
          </a:ln>
        </p:spPr>
      </p:sp>
      <p:sp>
        <p:nvSpPr>
          <p:cNvPr id="463" name="CustomShape 12"/>
          <p:cNvSpPr/>
          <p:nvPr/>
        </p:nvSpPr>
        <p:spPr>
          <a:xfrm>
            <a:off x="4105080" y="584928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Are teams making reasonable progress and plans?</a:t>
            </a:r>
            <a:endParaRPr/>
          </a:p>
          <a:p>
            <a:pPr>
              <a:lnSpc>
                <a:spcPct val="100000"/>
              </a:lnSpc>
              <a:buFont typeface="Lucida Grande"/>
              <a:buChar char="+"/>
            </a:pPr>
            <a:r>
              <a:rPr lang="fr-FR" sz="1200">
                <a:solidFill>
                  <a:srgbClr val="000000"/>
                </a:solidFill>
                <a:latin typeface="Futura Condensed"/>
              </a:rPr>
              <a:t>Are group members working cooperatively and collaboratively while discussing and sharing project responsibilities?</a:t>
            </a:r>
            <a:endParaRPr/>
          </a:p>
        </p:txBody>
      </p:sp>
      <p:sp>
        <p:nvSpPr>
          <p:cNvPr id="464" name="CustomShape 13"/>
          <p:cNvSpPr/>
          <p:nvPr/>
        </p:nvSpPr>
        <p:spPr>
          <a:xfrm>
            <a:off x="4007880" y="5353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65" name="Line 14"/>
          <p:cNvSpPr/>
          <p:nvPr/>
        </p:nvSpPr>
        <p:spPr>
          <a:xfrm flipV="1">
            <a:off x="4104720" y="5684040"/>
            <a:ext cx="3117240" cy="8640"/>
          </a:xfrm>
          <a:prstGeom prst="line">
            <a:avLst/>
          </a:prstGeom>
          <a:ln w="9360">
            <a:solidFill>
              <a:srgbClr val="000000"/>
            </a:solidFill>
            <a:round/>
          </a:ln>
        </p:spPr>
      </p:sp>
      <p:sp>
        <p:nvSpPr>
          <p:cNvPr id="466" name="Line 15"/>
          <p:cNvSpPr/>
          <p:nvPr/>
        </p:nvSpPr>
        <p:spPr>
          <a:xfrm>
            <a:off x="3882960" y="794160"/>
            <a:ext cx="0" cy="1123200"/>
          </a:xfrm>
          <a:prstGeom prst="line">
            <a:avLst/>
          </a:prstGeom>
          <a:ln cap="rnd" w="3240">
            <a:solidFill>
              <a:srgbClr val="000000"/>
            </a:solidFill>
            <a:custDash>
              <a:ds d="4900000000" sp="3675000000"/>
            </a:custDash>
            <a:round/>
          </a:ln>
        </p:spPr>
      </p:sp>
      <p:sp>
        <p:nvSpPr>
          <p:cNvPr id="467" name="Line 16"/>
          <p:cNvSpPr/>
          <p:nvPr/>
        </p:nvSpPr>
        <p:spPr>
          <a:xfrm flipH="1">
            <a:off x="3661920" y="794520"/>
            <a:ext cx="221040" cy="0"/>
          </a:xfrm>
          <a:prstGeom prst="line">
            <a:avLst/>
          </a:prstGeom>
          <a:ln cap="rnd" w="3240">
            <a:solidFill>
              <a:srgbClr val="000000"/>
            </a:solidFill>
            <a:custDash>
              <a:ds d="4900000000" sp="3675000000"/>
            </a:custDash>
            <a:round/>
          </a:ln>
        </p:spPr>
      </p:sp>
      <p:sp>
        <p:nvSpPr>
          <p:cNvPr id="468" name="Line 17"/>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469" name="Line 18"/>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470" name="CustomShape 19"/>
          <p:cNvSpPr/>
          <p:nvPr/>
        </p:nvSpPr>
        <p:spPr>
          <a:xfrm>
            <a:off x="2527920" y="16941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471" name="Picture 74" descr=""/>
          <p:cNvPicPr/>
          <p:nvPr/>
        </p:nvPicPr>
        <p:blipFill>
          <a:blip r:embed="rId1"/>
          <a:stretch>
            <a:fillRect/>
          </a:stretch>
        </p:blipFill>
        <p:spPr>
          <a:xfrm>
            <a:off x="2271240" y="1754280"/>
            <a:ext cx="323280" cy="323280"/>
          </a:xfrm>
          <a:prstGeom prst="rect">
            <a:avLst/>
          </a:prstGeom>
          <a:ln>
            <a:noFill/>
          </a:ln>
        </p:spPr>
      </p:pic>
      <p:sp>
        <p:nvSpPr>
          <p:cNvPr id="472"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73" name="Line 21"/>
          <p:cNvSpPr/>
          <p:nvPr/>
        </p:nvSpPr>
        <p:spPr>
          <a:xfrm flipV="1">
            <a:off x="550800" y="7968960"/>
            <a:ext cx="6671160" cy="14040"/>
          </a:xfrm>
          <a:prstGeom prst="line">
            <a:avLst/>
          </a:prstGeom>
          <a:ln w="9360">
            <a:solidFill>
              <a:srgbClr val="000000"/>
            </a:solidFill>
            <a:round/>
          </a:ln>
        </p:spPr>
      </p:sp>
      <p:sp>
        <p:nvSpPr>
          <p:cNvPr id="474"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75"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476"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77"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478"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479"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480"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481" name="CustomShape 29"/>
          <p:cNvSpPr/>
          <p:nvPr/>
        </p:nvSpPr>
        <p:spPr>
          <a:xfrm>
            <a:off x="551160" y="8142840"/>
            <a:ext cx="3230640" cy="10018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The Project Check-In is a short planning activity. We recommend using it as a warm-up activity at the beginning of each Design Sprint session.</a:t>
            </a:r>
            <a:endParaRPr/>
          </a:p>
        </p:txBody>
      </p:sp>
      <p:sp>
        <p:nvSpPr>
          <p:cNvPr id="482"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124</a:t>
            </a:r>
            <a:endParaRPr/>
          </a:p>
        </p:txBody>
      </p:sp>
      <p:pic>
        <p:nvPicPr>
          <p:cNvPr id="483" name="Picture 45" descr=""/>
          <p:cNvPicPr/>
          <p:nvPr/>
        </p:nvPicPr>
        <p:blipFill>
          <a:blip r:embed="rId2"/>
          <a:stretch>
            <a:fillRect/>
          </a:stretch>
        </p:blipFill>
        <p:spPr>
          <a:xfrm>
            <a:off x="550440" y="0"/>
            <a:ext cx="493200" cy="2791080"/>
          </a:xfrm>
          <a:prstGeom prst="rect">
            <a:avLst/>
          </a:prstGeom>
          <a:ln>
            <a:noFill/>
          </a:ln>
        </p:spPr>
      </p:pic>
      <p:sp>
        <p:nvSpPr>
          <p:cNvPr id="484" name="CustomShape 31"/>
          <p:cNvSpPr/>
          <p:nvPr/>
        </p:nvSpPr>
        <p:spPr>
          <a:xfrm rot="5400000">
            <a:off x="-257400" y="971280"/>
            <a:ext cx="210384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5" name="CustomShape 1"/>
          <p:cNvSpPr/>
          <p:nvPr/>
        </p:nvSpPr>
        <p:spPr>
          <a:xfrm>
            <a:off x="1981080" y="1196280"/>
            <a:ext cx="5145120" cy="4543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Discuss your design progress with your team and outline a plan for next steps based on feedback.</a:t>
            </a:r>
            <a:endParaRPr/>
          </a:p>
        </p:txBody>
      </p:sp>
      <p:sp>
        <p:nvSpPr>
          <p:cNvPr id="486" name="CustomShape 2"/>
          <p:cNvSpPr/>
          <p:nvPr/>
        </p:nvSpPr>
        <p:spPr>
          <a:xfrm>
            <a:off x="558000" y="6563880"/>
            <a:ext cx="3047040" cy="2977560"/>
          </a:xfrm>
          <a:prstGeom prst="rect">
            <a:avLst/>
          </a:prstGeom>
          <a:noFill/>
          <a:ln cap="rnd" w="3240">
            <a:solidFill>
              <a:srgbClr val="000000"/>
            </a:solidFill>
            <a:custDash>
              <a:ds d="4900000000" sp="3675000000"/>
            </a:custDash>
            <a:round/>
          </a:ln>
        </p:spPr>
      </p:sp>
      <p:sp>
        <p:nvSpPr>
          <p:cNvPr id="487" name="CustomShape 3"/>
          <p:cNvSpPr/>
          <p:nvPr/>
        </p:nvSpPr>
        <p:spPr>
          <a:xfrm>
            <a:off x="3853080" y="6563880"/>
            <a:ext cx="3047040" cy="2977560"/>
          </a:xfrm>
          <a:prstGeom prst="rect">
            <a:avLst/>
          </a:prstGeom>
          <a:noFill/>
          <a:ln cap="rnd" w="3240">
            <a:solidFill>
              <a:srgbClr val="000000"/>
            </a:solidFill>
            <a:custDash>
              <a:ds d="4900000000" sp="3675000000"/>
            </a:custDash>
            <a:round/>
          </a:ln>
        </p:spPr>
      </p:sp>
      <p:sp>
        <p:nvSpPr>
          <p:cNvPr id="488" name="CustomShape 4"/>
          <p:cNvSpPr/>
          <p:nvPr/>
        </p:nvSpPr>
        <p:spPr>
          <a:xfrm flipH="1">
            <a:off x="557280" y="6572520"/>
            <a:ext cx="3047040" cy="42480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parts of your project will each group member be working on next?</a:t>
            </a:r>
            <a:endParaRPr/>
          </a:p>
        </p:txBody>
      </p:sp>
      <p:sp>
        <p:nvSpPr>
          <p:cNvPr id="489" name="CustomShape 5"/>
          <p:cNvSpPr/>
          <p:nvPr/>
        </p:nvSpPr>
        <p:spPr>
          <a:xfrm flipH="1">
            <a:off x="3852360" y="6572520"/>
            <a:ext cx="3047040" cy="42480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might you need help with in order to make progress?</a:t>
            </a:r>
            <a:endParaRPr/>
          </a:p>
        </p:txBody>
      </p:sp>
      <p:sp>
        <p:nvSpPr>
          <p:cNvPr id="490" name="CustomShape 6"/>
          <p:cNvSpPr/>
          <p:nvPr/>
        </p:nvSpPr>
        <p:spPr>
          <a:xfrm>
            <a:off x="2073600" y="805320"/>
            <a:ext cx="4985280" cy="350640"/>
          </a:xfrm>
          <a:prstGeom prst="rect">
            <a:avLst/>
          </a:prstGeom>
          <a:noFill/>
          <a:ln cap="rnd" w="6480">
            <a:solidFill>
              <a:srgbClr val="000000"/>
            </a:solidFill>
            <a:custDash>
              <a:ds d="4900000000" sp="3675000000"/>
            </a:custDash>
            <a:round/>
          </a:ln>
        </p:spPr>
        <p:txBody>
          <a:bodyPr lIns="90000" rIns="90000" tIns="91440" bIns="91440" anchor="ctr"/>
          <a:p>
            <a:pPr>
              <a:lnSpc>
                <a:spcPct val="100000"/>
              </a:lnSpc>
            </a:pPr>
            <a:r>
              <a:rPr lang="fr-FR" sz="1100">
                <a:solidFill>
                  <a:srgbClr val="000000"/>
                </a:solidFill>
                <a:latin typeface="Futura Condensed"/>
              </a:rPr>
              <a:t>CHECK-IN BY: _____________________________________________________</a:t>
            </a:r>
            <a:endParaRPr/>
          </a:p>
        </p:txBody>
      </p:sp>
      <p:sp>
        <p:nvSpPr>
          <p:cNvPr id="491" name="CustomShape 7"/>
          <p:cNvSpPr/>
          <p:nvPr/>
        </p:nvSpPr>
        <p:spPr>
          <a:xfrm>
            <a:off x="567360" y="2775960"/>
            <a:ext cx="3047040" cy="2977560"/>
          </a:xfrm>
          <a:prstGeom prst="rect">
            <a:avLst/>
          </a:prstGeom>
          <a:noFill/>
          <a:ln cap="rnd" w="3240">
            <a:solidFill>
              <a:srgbClr val="000000"/>
            </a:solidFill>
            <a:custDash>
              <a:ds d="4900000000" sp="3675000000"/>
            </a:custDash>
            <a:round/>
          </a:ln>
        </p:spPr>
      </p:sp>
      <p:sp>
        <p:nvSpPr>
          <p:cNvPr id="492" name="CustomShape 8"/>
          <p:cNvSpPr/>
          <p:nvPr/>
        </p:nvSpPr>
        <p:spPr>
          <a:xfrm>
            <a:off x="3862800" y="2775960"/>
            <a:ext cx="3047040" cy="2977560"/>
          </a:xfrm>
          <a:prstGeom prst="rect">
            <a:avLst/>
          </a:prstGeom>
          <a:noFill/>
          <a:ln cap="rnd" w="3240">
            <a:solidFill>
              <a:srgbClr val="000000"/>
            </a:solidFill>
            <a:custDash>
              <a:ds d="4900000000" sp="3675000000"/>
            </a:custDash>
            <a:round/>
          </a:ln>
        </p:spPr>
      </p:sp>
      <p:sp>
        <p:nvSpPr>
          <p:cNvPr id="493" name="CustomShape 9"/>
          <p:cNvSpPr/>
          <p:nvPr/>
        </p:nvSpPr>
        <p:spPr>
          <a:xfrm flipH="1">
            <a:off x="566640" y="2784600"/>
            <a:ext cx="3047040" cy="42480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has been your favorite part of the process so far?</a:t>
            </a:r>
            <a:endParaRPr/>
          </a:p>
        </p:txBody>
      </p:sp>
      <p:sp>
        <p:nvSpPr>
          <p:cNvPr id="494" name="CustomShape 10"/>
          <p:cNvSpPr/>
          <p:nvPr/>
        </p:nvSpPr>
        <p:spPr>
          <a:xfrm flipH="1">
            <a:off x="3862080" y="2784600"/>
            <a:ext cx="3047040" cy="42480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parts of your project still need to be worked on?</a:t>
            </a:r>
            <a:endParaRPr/>
          </a:p>
        </p:txBody>
      </p:sp>
      <p:sp>
        <p:nvSpPr>
          <p:cNvPr id="495" name="CustomShape 11"/>
          <p:cNvSpPr/>
          <p:nvPr/>
        </p:nvSpPr>
        <p:spPr>
          <a:xfrm>
            <a:off x="457200" y="595800"/>
            <a:ext cx="2815200" cy="112536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a:t>
            </a:r>
            <a:endParaRPr/>
          </a:p>
          <a:p>
            <a:pPr>
              <a:lnSpc>
                <a:spcPct val="100000"/>
              </a:lnSpc>
            </a:pPr>
            <a:r>
              <a:rPr lang="fr-FR" sz="3400">
                <a:solidFill>
                  <a:srgbClr val="000000"/>
                </a:solidFill>
                <a:latin typeface="Futura Condensed"/>
              </a:rPr>
              <a:t>CHECK-IN</a:t>
            </a:r>
            <a:endParaRPr/>
          </a:p>
        </p:txBody>
      </p:sp>
      <p:sp>
        <p:nvSpPr>
          <p:cNvPr id="496" name="CustomShape 12"/>
          <p:cNvSpPr/>
          <p:nvPr/>
        </p:nvSpPr>
        <p:spPr>
          <a:xfrm>
            <a:off x="0" y="2129040"/>
            <a:ext cx="7581600" cy="478800"/>
          </a:xfrm>
          <a:prstGeom prst="rect">
            <a:avLst/>
          </a:prstGeom>
          <a:solidFill>
            <a:srgbClr val="ea6a09"/>
          </a:solidFill>
          <a:ln w="9360">
            <a:noFill/>
          </a:ln>
        </p:spPr>
      </p:sp>
      <p:sp>
        <p:nvSpPr>
          <p:cNvPr id="497" name="CustomShape 13"/>
          <p:cNvSpPr/>
          <p:nvPr/>
        </p:nvSpPr>
        <p:spPr>
          <a:xfrm>
            <a:off x="457200" y="2131200"/>
            <a:ext cx="676116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PROJECT PROGRESS</a:t>
            </a:r>
            <a:endParaRPr/>
          </a:p>
        </p:txBody>
      </p:sp>
      <p:sp>
        <p:nvSpPr>
          <p:cNvPr id="498" name="CustomShape 14"/>
          <p:cNvSpPr/>
          <p:nvPr/>
        </p:nvSpPr>
        <p:spPr>
          <a:xfrm>
            <a:off x="0" y="5918040"/>
            <a:ext cx="7581600" cy="478800"/>
          </a:xfrm>
          <a:prstGeom prst="rect">
            <a:avLst/>
          </a:prstGeom>
          <a:solidFill>
            <a:srgbClr val="ea6a09"/>
          </a:solidFill>
          <a:ln w="9360">
            <a:noFill/>
          </a:ln>
        </p:spPr>
      </p:sp>
      <p:sp>
        <p:nvSpPr>
          <p:cNvPr id="499" name="CustomShape 15"/>
          <p:cNvSpPr/>
          <p:nvPr/>
        </p:nvSpPr>
        <p:spPr>
          <a:xfrm>
            <a:off x="457200" y="5920200"/>
            <a:ext cx="676116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NEXT STEPS</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0" name="CustomShape 1"/>
          <p:cNvSpPr/>
          <p:nvPr/>
        </p:nvSpPr>
        <p:spPr>
          <a:xfrm>
            <a:off x="550440" y="3328560"/>
            <a:ext cx="3230640" cy="59306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Hosting an unfocus group is an idea we borrow from IDEO. Introduce the unfocus group concept, where students will share their projects-in-progress and request feedback from a diverse collection of people.</a:t>
            </a:r>
            <a:endParaRPr/>
          </a:p>
          <a:p>
            <a:pPr>
              <a:lnSpc>
                <a:spcPct val="100000"/>
              </a:lnSpc>
            </a:pPr>
            <a:endParaRPr/>
          </a:p>
          <a:p>
            <a:pPr>
              <a:lnSpc>
                <a:spcPct val="100000"/>
              </a:lnSpc>
              <a:buFont typeface="Wingdings" charset="2"/>
              <a:buChar char=""/>
            </a:pPr>
            <a:r>
              <a:rPr lang="fr-FR" sz="1200">
                <a:solidFill>
                  <a:srgbClr val="000000"/>
                </a:solidFill>
                <a:latin typeface="Futura Condensed"/>
              </a:rPr>
              <a:t>Optionally, distribute the Unfocus Group handout to each person.</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brainstorm possible unfocus group participants. Encourage them to consider their target audience as well as unusual users or unexpected cases who can offer a unique perspective or interesting feedback (e.g., parents, teachers, siblings, other students, community members).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identify, interview, observe, and record feedback from two unfocus group members.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time to meet with their project team members to share feedback collected from different unfocus group sources. Optionally, collect the completed Unfocus Group handouts at the end of this activity to return to students at the beginning of the Project Check-In or Design Sprint sessions.</a:t>
            </a:r>
            <a:endParaRPr/>
          </a:p>
        </p:txBody>
      </p:sp>
      <p:sp>
        <p:nvSpPr>
          <p:cNvPr id="501" name="CustomShape 2"/>
          <p:cNvSpPr/>
          <p:nvPr/>
        </p:nvSpPr>
        <p:spPr>
          <a:xfrm>
            <a:off x="45720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502" name="Line 3"/>
          <p:cNvSpPr/>
          <p:nvPr/>
        </p:nvSpPr>
        <p:spPr>
          <a:xfrm flipV="1">
            <a:off x="550080" y="3163320"/>
            <a:ext cx="3231360" cy="8640"/>
          </a:xfrm>
          <a:prstGeom prst="line">
            <a:avLst/>
          </a:prstGeom>
          <a:ln w="9360">
            <a:solidFill>
              <a:srgbClr val="000000"/>
            </a:solidFill>
            <a:round/>
          </a:ln>
        </p:spPr>
      </p:sp>
      <p:sp>
        <p:nvSpPr>
          <p:cNvPr id="503" name="CustomShape 4"/>
          <p:cNvSpPr/>
          <p:nvPr/>
        </p:nvSpPr>
        <p:spPr>
          <a:xfrm>
            <a:off x="4214520" y="795240"/>
            <a:ext cx="2999160" cy="121500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interview, observe, and ask others for feedback on projects-in-progress</a:t>
            </a:r>
            <a:endParaRPr/>
          </a:p>
        </p:txBody>
      </p:sp>
      <p:sp>
        <p:nvSpPr>
          <p:cNvPr id="504" name="CustomShape 5"/>
          <p:cNvSpPr/>
          <p:nvPr/>
        </p:nvSpPr>
        <p:spPr>
          <a:xfrm>
            <a:off x="4105080" y="3328560"/>
            <a:ext cx="3116520" cy="2725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Unfocus Group handout</a:t>
            </a:r>
            <a:endParaRPr/>
          </a:p>
        </p:txBody>
      </p:sp>
      <p:sp>
        <p:nvSpPr>
          <p:cNvPr id="505" name="CustomShape 6"/>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506" name="Line 7"/>
          <p:cNvSpPr/>
          <p:nvPr/>
        </p:nvSpPr>
        <p:spPr>
          <a:xfrm flipV="1">
            <a:off x="4104720" y="3163320"/>
            <a:ext cx="3117240" cy="8640"/>
          </a:xfrm>
          <a:prstGeom prst="line">
            <a:avLst/>
          </a:prstGeom>
          <a:ln w="9360">
            <a:solidFill>
              <a:srgbClr val="000000"/>
            </a:solidFill>
            <a:round/>
          </a:ln>
        </p:spPr>
      </p:sp>
      <p:sp>
        <p:nvSpPr>
          <p:cNvPr id="507" name="CustomShape 8"/>
          <p:cNvSpPr/>
          <p:nvPr/>
        </p:nvSpPr>
        <p:spPr>
          <a:xfrm>
            <a:off x="4105080" y="421776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Describe your unfocus group participants and why you chose them. </a:t>
            </a:r>
            <a:endParaRPr/>
          </a:p>
          <a:p>
            <a:pPr>
              <a:lnSpc>
                <a:spcPct val="100000"/>
              </a:lnSpc>
              <a:buFont typeface="Lucida Grande"/>
              <a:buChar char="+"/>
            </a:pPr>
            <a:r>
              <a:rPr lang="fr-FR" sz="1200">
                <a:solidFill>
                  <a:srgbClr val="000000"/>
                </a:solidFill>
                <a:latin typeface="Futura Condensed"/>
              </a:rPr>
              <a:t>How might their ideas influence your project?</a:t>
            </a:r>
            <a:endParaRPr/>
          </a:p>
        </p:txBody>
      </p:sp>
      <p:sp>
        <p:nvSpPr>
          <p:cNvPr id="508" name="CustomShape 9"/>
          <p:cNvSpPr/>
          <p:nvPr/>
        </p:nvSpPr>
        <p:spPr>
          <a:xfrm>
            <a:off x="4007880" y="3721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509" name="Line 10"/>
          <p:cNvSpPr/>
          <p:nvPr/>
        </p:nvSpPr>
        <p:spPr>
          <a:xfrm flipV="1">
            <a:off x="4104720" y="4052520"/>
            <a:ext cx="3117240" cy="8280"/>
          </a:xfrm>
          <a:prstGeom prst="line">
            <a:avLst/>
          </a:prstGeom>
          <a:ln w="9360">
            <a:solidFill>
              <a:srgbClr val="000000"/>
            </a:solidFill>
            <a:round/>
          </a:ln>
        </p:spPr>
      </p:sp>
      <p:sp>
        <p:nvSpPr>
          <p:cNvPr id="510" name="CustomShape 11"/>
          <p:cNvSpPr/>
          <p:nvPr/>
        </p:nvSpPr>
        <p:spPr>
          <a:xfrm>
            <a:off x="4105080" y="5469480"/>
            <a:ext cx="3116520" cy="4550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students identify and interview two unfocus group participants?</a:t>
            </a:r>
            <a:endParaRPr/>
          </a:p>
        </p:txBody>
      </p:sp>
      <p:sp>
        <p:nvSpPr>
          <p:cNvPr id="511" name="CustomShape 12"/>
          <p:cNvSpPr/>
          <p:nvPr/>
        </p:nvSpPr>
        <p:spPr>
          <a:xfrm>
            <a:off x="4007880" y="49737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512" name="Line 13"/>
          <p:cNvSpPr/>
          <p:nvPr/>
        </p:nvSpPr>
        <p:spPr>
          <a:xfrm flipV="1">
            <a:off x="4104720" y="5304240"/>
            <a:ext cx="3117240" cy="8640"/>
          </a:xfrm>
          <a:prstGeom prst="line">
            <a:avLst/>
          </a:prstGeom>
          <a:ln w="9360">
            <a:solidFill>
              <a:srgbClr val="000000"/>
            </a:solidFill>
            <a:round/>
          </a:ln>
        </p:spPr>
      </p:sp>
      <p:sp>
        <p:nvSpPr>
          <p:cNvPr id="513" name="CustomShape 14"/>
          <p:cNvSpPr/>
          <p:nvPr/>
        </p:nvSpPr>
        <p:spPr>
          <a:xfrm>
            <a:off x="1299960" y="595800"/>
            <a:ext cx="2815200" cy="1125360"/>
          </a:xfrm>
          <a:prstGeom prst="rect">
            <a:avLst/>
          </a:prstGeom>
          <a:noFill/>
          <a:ln>
            <a:noFill/>
          </a:ln>
        </p:spPr>
        <p:txBody>
          <a:bodyPr lIns="90000" rIns="90000" tIns="45000" bIns="45000"/>
          <a:p>
            <a:pPr>
              <a:lnSpc>
                <a:spcPct val="100000"/>
              </a:lnSpc>
            </a:pPr>
            <a:r>
              <a:rPr lang="fr-FR" sz="3400">
                <a:solidFill>
                  <a:srgbClr val="000000"/>
                </a:solidFill>
                <a:latin typeface="Futura Condensed"/>
              </a:rPr>
              <a:t>UNFOCUS </a:t>
            </a:r>
            <a:endParaRPr/>
          </a:p>
          <a:p>
            <a:pPr>
              <a:lnSpc>
                <a:spcPct val="100000"/>
              </a:lnSpc>
            </a:pPr>
            <a:r>
              <a:rPr lang="fr-FR" sz="3400">
                <a:solidFill>
                  <a:srgbClr val="000000"/>
                </a:solidFill>
                <a:latin typeface="Futura Condensed"/>
              </a:rPr>
              <a:t>GROUP</a:t>
            </a:r>
            <a:endParaRPr/>
          </a:p>
        </p:txBody>
      </p:sp>
      <p:sp>
        <p:nvSpPr>
          <p:cNvPr id="514" name="CustomShape 15"/>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515" name="Picture 67" descr=""/>
          <p:cNvPicPr/>
          <p:nvPr/>
        </p:nvPicPr>
        <p:blipFill>
          <a:blip r:embed="rId1"/>
          <a:stretch>
            <a:fillRect/>
          </a:stretch>
        </p:blipFill>
        <p:spPr>
          <a:xfrm>
            <a:off x="2266560" y="1752480"/>
            <a:ext cx="328320" cy="328320"/>
          </a:xfrm>
          <a:prstGeom prst="rect">
            <a:avLst/>
          </a:prstGeom>
          <a:ln>
            <a:noFill/>
          </a:ln>
        </p:spPr>
      </p:pic>
      <p:sp>
        <p:nvSpPr>
          <p:cNvPr id="516" name="Line 16"/>
          <p:cNvSpPr/>
          <p:nvPr/>
        </p:nvSpPr>
        <p:spPr>
          <a:xfrm>
            <a:off x="3882960" y="794160"/>
            <a:ext cx="0" cy="1123200"/>
          </a:xfrm>
          <a:prstGeom prst="line">
            <a:avLst/>
          </a:prstGeom>
          <a:ln cap="rnd" w="3240">
            <a:solidFill>
              <a:srgbClr val="000000"/>
            </a:solidFill>
            <a:custDash>
              <a:ds d="4900000000" sp="3675000000"/>
            </a:custDash>
            <a:round/>
          </a:ln>
        </p:spPr>
      </p:sp>
      <p:sp>
        <p:nvSpPr>
          <p:cNvPr id="517" name="Line 17"/>
          <p:cNvSpPr/>
          <p:nvPr/>
        </p:nvSpPr>
        <p:spPr>
          <a:xfrm flipH="1">
            <a:off x="3661920" y="794520"/>
            <a:ext cx="221040" cy="0"/>
          </a:xfrm>
          <a:prstGeom prst="line">
            <a:avLst/>
          </a:prstGeom>
          <a:ln cap="rnd" w="3240">
            <a:solidFill>
              <a:srgbClr val="000000"/>
            </a:solidFill>
            <a:custDash>
              <a:ds d="4900000000" sp="3675000000"/>
            </a:custDash>
            <a:round/>
          </a:ln>
        </p:spPr>
      </p:sp>
      <p:sp>
        <p:nvSpPr>
          <p:cNvPr id="518" name="Line 18"/>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519" name="Line 19"/>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520"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521" name="Line 21"/>
          <p:cNvSpPr/>
          <p:nvPr/>
        </p:nvSpPr>
        <p:spPr>
          <a:xfrm flipV="1">
            <a:off x="550800" y="7968960"/>
            <a:ext cx="6671160" cy="14040"/>
          </a:xfrm>
          <a:prstGeom prst="line">
            <a:avLst/>
          </a:prstGeom>
          <a:ln w="9360">
            <a:solidFill>
              <a:srgbClr val="000000"/>
            </a:solidFill>
            <a:round/>
          </a:ln>
        </p:spPr>
      </p:sp>
      <p:sp>
        <p:nvSpPr>
          <p:cNvPr id="522"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523"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524"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25"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526"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527"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528"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529" name="CustomShape 29"/>
          <p:cNvSpPr/>
          <p:nvPr/>
        </p:nvSpPr>
        <p:spPr>
          <a:xfrm>
            <a:off x="551160" y="8142840"/>
            <a:ext cx="3230640" cy="26445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Help students get creative in researching and discovering feedback sources. Is there a local game design company that might be interested in helping? Could projects be shared with students from another school?</a:t>
            </a:r>
            <a:endParaRPr/>
          </a:p>
          <a:p>
            <a:pPr>
              <a:lnSpc>
                <a:spcPct val="100000"/>
              </a:lnSpc>
              <a:buFont typeface="Lucida Grande"/>
              <a:buChar char="+"/>
            </a:pPr>
            <a:r>
              <a:rPr lang="fr-FR" sz="1200">
                <a:solidFill>
                  <a:srgbClr val="000000"/>
                </a:solidFill>
                <a:latin typeface="Futura Condensed"/>
              </a:rPr>
              <a:t>If unfocus group members are not available to be interviewed during the session (e.g., teachers, parents, siblings, community members), you can organize this activity for outside of class time or assign it as homework.</a:t>
            </a:r>
            <a:endParaRPr/>
          </a:p>
        </p:txBody>
      </p:sp>
      <p:sp>
        <p:nvSpPr>
          <p:cNvPr id="530"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126</a:t>
            </a:r>
            <a:endParaRPr/>
          </a:p>
        </p:txBody>
      </p:sp>
      <p:pic>
        <p:nvPicPr>
          <p:cNvPr id="531" name="Picture 45" descr=""/>
          <p:cNvPicPr/>
          <p:nvPr/>
        </p:nvPicPr>
        <p:blipFill>
          <a:blip r:embed="rId2"/>
          <a:stretch>
            <a:fillRect/>
          </a:stretch>
        </p:blipFill>
        <p:spPr>
          <a:xfrm>
            <a:off x="550440" y="0"/>
            <a:ext cx="493200" cy="2791080"/>
          </a:xfrm>
          <a:prstGeom prst="rect">
            <a:avLst/>
          </a:prstGeom>
          <a:ln>
            <a:noFill/>
          </a:ln>
        </p:spPr>
      </p:pic>
      <p:sp>
        <p:nvSpPr>
          <p:cNvPr id="532" name="CustomShape 31"/>
          <p:cNvSpPr/>
          <p:nvPr/>
        </p:nvSpPr>
        <p:spPr>
          <a:xfrm rot="5400000">
            <a:off x="-257400" y="971280"/>
            <a:ext cx="210384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3" name="CustomShape 1"/>
          <p:cNvSpPr/>
          <p:nvPr/>
        </p:nvSpPr>
        <p:spPr>
          <a:xfrm>
            <a:off x="2073600" y="711720"/>
            <a:ext cx="4985280" cy="684000"/>
          </a:xfrm>
          <a:prstGeom prst="rect">
            <a:avLst/>
          </a:prstGeom>
          <a:noFill/>
          <a:ln cap="rnd" w="6480">
            <a:solidFill>
              <a:srgbClr val="000000"/>
            </a:solidFill>
            <a:custDash>
              <a:ds d="4900000000" sp="3675000000"/>
            </a:custDash>
            <a:round/>
          </a:ln>
        </p:spPr>
        <p:txBody>
          <a:bodyPr lIns="90000" rIns="90000" tIns="91440" bIns="91440" anchor="ctr"/>
          <a:p>
            <a:pPr>
              <a:lnSpc>
                <a:spcPct val="100000"/>
              </a:lnSpc>
            </a:pPr>
            <a:r>
              <a:rPr lang="fr-FR" sz="1100">
                <a:solidFill>
                  <a:srgbClr val="000000"/>
                </a:solidFill>
                <a:latin typeface="Futura Condensed"/>
              </a:rPr>
              <a:t>PROJECT TITLE:    ___________________________________________________</a:t>
            </a:r>
            <a:endParaRPr/>
          </a:p>
          <a:p>
            <a:pPr>
              <a:lnSpc>
                <a:spcPct val="100000"/>
              </a:lnSpc>
            </a:pPr>
            <a:r>
              <a:rPr lang="fr-FR" sz="1100">
                <a:solidFill>
                  <a:srgbClr val="000000"/>
                </a:solidFill>
                <a:latin typeface="Futura Condensed"/>
              </a:rPr>
              <a:t>INTERVIEW BY:    ___________________________________________________</a:t>
            </a:r>
            <a:endParaRPr/>
          </a:p>
        </p:txBody>
      </p:sp>
      <p:sp>
        <p:nvSpPr>
          <p:cNvPr id="534" name="CustomShape 2"/>
          <p:cNvSpPr/>
          <p:nvPr/>
        </p:nvSpPr>
        <p:spPr>
          <a:xfrm flipH="1">
            <a:off x="447840" y="2149200"/>
            <a:ext cx="3401280" cy="45576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IDENTIFY</a:t>
            </a:r>
            <a:endParaRPr/>
          </a:p>
        </p:txBody>
      </p:sp>
      <p:sp>
        <p:nvSpPr>
          <p:cNvPr id="535" name="CustomShape 3"/>
          <p:cNvSpPr/>
          <p:nvPr/>
        </p:nvSpPr>
        <p:spPr>
          <a:xfrm rot="16200000">
            <a:off x="6954480" y="2255040"/>
            <a:ext cx="475560" cy="243360"/>
          </a:xfrm>
          <a:prstGeom prst="triangle">
            <a:avLst>
              <a:gd name="adj" fmla="val 51144"/>
            </a:avLst>
          </a:prstGeom>
          <a:solidFill>
            <a:srgbClr val="ffffff"/>
          </a:solidFill>
          <a:ln w="9360">
            <a:solidFill>
              <a:srgbClr val="ffffff"/>
            </a:solidFill>
            <a:round/>
          </a:ln>
        </p:spPr>
      </p:sp>
      <p:sp>
        <p:nvSpPr>
          <p:cNvPr id="536" name="CustomShape 4"/>
          <p:cNvSpPr/>
          <p:nvPr/>
        </p:nvSpPr>
        <p:spPr>
          <a:xfrm flipH="1">
            <a:off x="447840" y="7327080"/>
            <a:ext cx="3401280" cy="45576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SKILLS IN SCRATCH</a:t>
            </a:r>
            <a:endParaRPr/>
          </a:p>
        </p:txBody>
      </p:sp>
      <p:sp>
        <p:nvSpPr>
          <p:cNvPr id="537" name="CustomShape 5"/>
          <p:cNvSpPr/>
          <p:nvPr/>
        </p:nvSpPr>
        <p:spPr>
          <a:xfrm>
            <a:off x="1983960" y="1370160"/>
            <a:ext cx="5145120" cy="4543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interview and observe others to get feedback on your project-in-progress.</a:t>
            </a:r>
            <a:endParaRPr/>
          </a:p>
        </p:txBody>
      </p:sp>
      <p:sp>
        <p:nvSpPr>
          <p:cNvPr id="538" name="CustomShape 6"/>
          <p:cNvSpPr/>
          <p:nvPr/>
        </p:nvSpPr>
        <p:spPr>
          <a:xfrm flipH="1">
            <a:off x="447120" y="2729880"/>
            <a:ext cx="1325160" cy="2768400"/>
          </a:xfrm>
          <a:prstGeom prst="rect">
            <a:avLst/>
          </a:prstGeom>
          <a:noFill/>
          <a:ln>
            <a:noFill/>
          </a:ln>
        </p:spPr>
        <p:txBody>
          <a:bodyPr lIns="90000" rIns="90000" tIns="45000" bIns="45000"/>
          <a:p>
            <a:pPr>
              <a:lnSpc>
                <a:spcPct val="100000"/>
              </a:lnSpc>
              <a:buFont typeface="Lucida Grande"/>
              <a:buChar char="+"/>
            </a:pPr>
            <a:r>
              <a:rPr lang="fr-FR" sz="1100">
                <a:solidFill>
                  <a:srgbClr val="000000"/>
                </a:solidFill>
                <a:latin typeface="Futura Condensed"/>
              </a:rPr>
              <a:t>What kinds of people might be able to offer you a unique perspective on your project?</a:t>
            </a:r>
            <a:endParaRPr/>
          </a:p>
          <a:p>
            <a:pPr>
              <a:lnSpc>
                <a:spcPct val="100000"/>
              </a:lnSpc>
            </a:pPr>
            <a:endParaRPr/>
          </a:p>
          <a:p>
            <a:pPr>
              <a:lnSpc>
                <a:spcPct val="100000"/>
              </a:lnSpc>
              <a:buFont typeface="Lucida Grande"/>
              <a:buChar char="+"/>
            </a:pPr>
            <a:r>
              <a:rPr lang="fr-FR" sz="1100">
                <a:solidFill>
                  <a:srgbClr val="000000"/>
                </a:solidFill>
                <a:latin typeface="Futura Condensed"/>
              </a:rPr>
              <a:t>Who are two unfocus group members you plan to share your project draft with?</a:t>
            </a:r>
            <a:endParaRPr/>
          </a:p>
        </p:txBody>
      </p:sp>
      <p:sp>
        <p:nvSpPr>
          <p:cNvPr id="539" name="CustomShape 7"/>
          <p:cNvSpPr/>
          <p:nvPr/>
        </p:nvSpPr>
        <p:spPr>
          <a:xfrm>
            <a:off x="1774800" y="2749680"/>
            <a:ext cx="5294160" cy="1837440"/>
          </a:xfrm>
          <a:prstGeom prst="rect">
            <a:avLst/>
          </a:prstGeom>
          <a:noFill/>
          <a:ln cap="rnd" w="3240">
            <a:solidFill>
              <a:srgbClr val="000000"/>
            </a:solidFill>
            <a:custDash>
              <a:ds d="4900000000" sp="3675000000"/>
            </a:custDash>
            <a:round/>
          </a:ln>
        </p:spPr>
      </p:sp>
      <p:sp>
        <p:nvSpPr>
          <p:cNvPr id="540" name="CustomShape 8"/>
          <p:cNvSpPr/>
          <p:nvPr/>
        </p:nvSpPr>
        <p:spPr>
          <a:xfrm flipH="1">
            <a:off x="461160" y="5293080"/>
            <a:ext cx="1311480" cy="3438000"/>
          </a:xfrm>
          <a:prstGeom prst="rect">
            <a:avLst/>
          </a:prstGeom>
          <a:noFill/>
          <a:ln>
            <a:noFill/>
          </a:ln>
        </p:spPr>
        <p:txBody>
          <a:bodyPr lIns="90000" rIns="90000" tIns="45000" bIns="45000"/>
          <a:p>
            <a:pPr>
              <a:lnSpc>
                <a:spcPct val="100000"/>
              </a:lnSpc>
            </a:pPr>
            <a:r>
              <a:rPr lang="fr-FR" sz="1100">
                <a:solidFill>
                  <a:srgbClr val="000000"/>
                </a:solidFill>
                <a:latin typeface="Futura Condensed"/>
              </a:rPr>
              <a:t>Share your project with your unfocus group and observe their reactions.</a:t>
            </a:r>
            <a:endParaRPr/>
          </a:p>
          <a:p>
            <a:pPr>
              <a:lnSpc>
                <a:spcPct val="100000"/>
              </a:lnSpc>
            </a:pPr>
            <a:endParaRPr/>
          </a:p>
          <a:p>
            <a:pPr>
              <a:lnSpc>
                <a:spcPct val="100000"/>
              </a:lnSpc>
              <a:buFont typeface="Lucida Grande"/>
              <a:buChar char="+"/>
            </a:pPr>
            <a:r>
              <a:rPr lang="fr-FR" sz="1100">
                <a:solidFill>
                  <a:srgbClr val="000000"/>
                </a:solidFill>
                <a:latin typeface="Futura Condensed"/>
              </a:rPr>
              <a:t>What are they getting stuck on?</a:t>
            </a:r>
            <a:endParaRPr/>
          </a:p>
          <a:p>
            <a:pPr>
              <a:lnSpc>
                <a:spcPct val="100000"/>
              </a:lnSpc>
            </a:pPr>
            <a:endParaRPr/>
          </a:p>
          <a:p>
            <a:pPr>
              <a:lnSpc>
                <a:spcPct val="100000"/>
              </a:lnSpc>
              <a:buFont typeface="Lucida Grande"/>
              <a:buChar char="+"/>
            </a:pPr>
            <a:r>
              <a:rPr lang="fr-FR" sz="1100">
                <a:solidFill>
                  <a:srgbClr val="000000"/>
                </a:solidFill>
                <a:latin typeface="Futura Condensed"/>
              </a:rPr>
              <a:t>Are they interacting with your project the way you imagined? </a:t>
            </a:r>
            <a:endParaRPr/>
          </a:p>
          <a:p>
            <a:pPr>
              <a:lnSpc>
                <a:spcPct val="100000"/>
              </a:lnSpc>
            </a:pPr>
            <a:endParaRPr/>
          </a:p>
          <a:p>
            <a:pPr>
              <a:lnSpc>
                <a:spcPct val="100000"/>
              </a:lnSpc>
              <a:buFont typeface="Lucida Grande"/>
              <a:buChar char="+"/>
            </a:pPr>
            <a:r>
              <a:rPr lang="fr-FR" sz="1100">
                <a:solidFill>
                  <a:srgbClr val="000000"/>
                </a:solidFill>
                <a:latin typeface="Futura Condensed"/>
              </a:rPr>
              <a:t>Are they doing anything surprising?</a:t>
            </a:r>
            <a:endParaRPr/>
          </a:p>
        </p:txBody>
      </p:sp>
      <p:sp>
        <p:nvSpPr>
          <p:cNvPr id="541" name="CustomShape 9"/>
          <p:cNvSpPr/>
          <p:nvPr/>
        </p:nvSpPr>
        <p:spPr>
          <a:xfrm>
            <a:off x="1774800" y="5312880"/>
            <a:ext cx="5284080" cy="1837440"/>
          </a:xfrm>
          <a:prstGeom prst="rect">
            <a:avLst/>
          </a:prstGeom>
          <a:noFill/>
          <a:ln cap="rnd" w="3240">
            <a:solidFill>
              <a:srgbClr val="000000"/>
            </a:solidFill>
            <a:custDash>
              <a:ds d="4900000000" sp="3675000000"/>
            </a:custDash>
            <a:round/>
          </a:ln>
        </p:spPr>
      </p:sp>
      <p:sp>
        <p:nvSpPr>
          <p:cNvPr id="542" name="CustomShape 10"/>
          <p:cNvSpPr/>
          <p:nvPr/>
        </p:nvSpPr>
        <p:spPr>
          <a:xfrm flipH="1">
            <a:off x="465840" y="7826040"/>
            <a:ext cx="1311480" cy="3194640"/>
          </a:xfrm>
          <a:prstGeom prst="rect">
            <a:avLst/>
          </a:prstGeom>
          <a:noFill/>
          <a:ln>
            <a:noFill/>
          </a:ln>
        </p:spPr>
        <p:txBody>
          <a:bodyPr lIns="90000" rIns="90000" tIns="45000" bIns="45000"/>
          <a:p>
            <a:pPr>
              <a:lnSpc>
                <a:spcPct val="100000"/>
              </a:lnSpc>
            </a:pPr>
            <a:r>
              <a:rPr lang="fr-FR" sz="1100">
                <a:solidFill>
                  <a:srgbClr val="000000"/>
                </a:solidFill>
                <a:latin typeface="Futura Condensed"/>
              </a:rPr>
              <a:t>After you observe, interview your group about their experience.</a:t>
            </a:r>
            <a:endParaRPr/>
          </a:p>
          <a:p>
            <a:pPr>
              <a:lnSpc>
                <a:spcPct val="100000"/>
              </a:lnSpc>
            </a:pPr>
            <a:endParaRPr/>
          </a:p>
          <a:p>
            <a:pPr>
              <a:lnSpc>
                <a:spcPct val="100000"/>
              </a:lnSpc>
              <a:buFont typeface="Lucida Grande"/>
              <a:buChar char="+"/>
            </a:pPr>
            <a:r>
              <a:rPr lang="fr-FR" sz="1100">
                <a:solidFill>
                  <a:srgbClr val="000000"/>
                </a:solidFill>
                <a:latin typeface="Futura Condensed"/>
              </a:rPr>
              <a:t>What feedback did you receive from your interview?</a:t>
            </a:r>
            <a:endParaRPr/>
          </a:p>
          <a:p>
            <a:pPr>
              <a:lnSpc>
                <a:spcPct val="100000"/>
              </a:lnSpc>
            </a:pPr>
            <a:endParaRPr/>
          </a:p>
          <a:p>
            <a:pPr>
              <a:lnSpc>
                <a:spcPct val="100000"/>
              </a:lnSpc>
              <a:buFont typeface="Lucida Grande"/>
              <a:buChar char="+"/>
            </a:pPr>
            <a:r>
              <a:rPr lang="fr-FR" sz="1100">
                <a:solidFill>
                  <a:srgbClr val="000000"/>
                </a:solidFill>
                <a:latin typeface="Futura Condensed"/>
              </a:rPr>
              <a:t>What suggestions, if any, do you plan to incorporate into your project next?</a:t>
            </a:r>
            <a:endParaRPr/>
          </a:p>
        </p:txBody>
      </p:sp>
      <p:sp>
        <p:nvSpPr>
          <p:cNvPr id="543" name="CustomShape 11"/>
          <p:cNvSpPr/>
          <p:nvPr/>
        </p:nvSpPr>
        <p:spPr>
          <a:xfrm>
            <a:off x="1779120" y="7845840"/>
            <a:ext cx="5284080" cy="1837440"/>
          </a:xfrm>
          <a:prstGeom prst="rect">
            <a:avLst/>
          </a:prstGeom>
          <a:noFill/>
          <a:ln cap="rnd" w="3240">
            <a:solidFill>
              <a:srgbClr val="000000"/>
            </a:solidFill>
            <a:custDash>
              <a:ds d="4900000000" sp="3675000000"/>
            </a:custDash>
            <a:round/>
          </a:ln>
        </p:spPr>
      </p:sp>
      <p:sp>
        <p:nvSpPr>
          <p:cNvPr id="544" name="CustomShape 12"/>
          <p:cNvSpPr/>
          <p:nvPr/>
        </p:nvSpPr>
        <p:spPr>
          <a:xfrm>
            <a:off x="457200" y="595800"/>
            <a:ext cx="2815200" cy="1125360"/>
          </a:xfrm>
          <a:prstGeom prst="rect">
            <a:avLst/>
          </a:prstGeom>
          <a:noFill/>
          <a:ln>
            <a:noFill/>
          </a:ln>
        </p:spPr>
        <p:txBody>
          <a:bodyPr lIns="90000" rIns="90000" tIns="45000" bIns="45000"/>
          <a:p>
            <a:pPr>
              <a:lnSpc>
                <a:spcPct val="100000"/>
              </a:lnSpc>
            </a:pPr>
            <a:r>
              <a:rPr lang="fr-FR" sz="3400">
                <a:solidFill>
                  <a:srgbClr val="000000"/>
                </a:solidFill>
                <a:latin typeface="Futura Condensed"/>
              </a:rPr>
              <a:t>UNFOCUS </a:t>
            </a:r>
            <a:endParaRPr/>
          </a:p>
          <a:p>
            <a:pPr>
              <a:lnSpc>
                <a:spcPct val="100000"/>
              </a:lnSpc>
            </a:pPr>
            <a:r>
              <a:rPr lang="fr-FR" sz="3400">
                <a:solidFill>
                  <a:srgbClr val="000000"/>
                </a:solidFill>
                <a:latin typeface="Futura Condensed"/>
              </a:rPr>
              <a:t>GROUP</a:t>
            </a:r>
            <a:endParaRPr/>
          </a:p>
        </p:txBody>
      </p:sp>
      <p:sp>
        <p:nvSpPr>
          <p:cNvPr id="545" name="CustomShape 13"/>
          <p:cNvSpPr/>
          <p:nvPr/>
        </p:nvSpPr>
        <p:spPr>
          <a:xfrm>
            <a:off x="0" y="2129040"/>
            <a:ext cx="7581600" cy="478800"/>
          </a:xfrm>
          <a:prstGeom prst="rect">
            <a:avLst/>
          </a:prstGeom>
          <a:solidFill>
            <a:srgbClr val="ea6a09"/>
          </a:solidFill>
          <a:ln w="9360">
            <a:noFill/>
          </a:ln>
        </p:spPr>
      </p:sp>
      <p:sp>
        <p:nvSpPr>
          <p:cNvPr id="546" name="CustomShape 14"/>
          <p:cNvSpPr/>
          <p:nvPr/>
        </p:nvSpPr>
        <p:spPr>
          <a:xfrm>
            <a:off x="457200" y="2131200"/>
            <a:ext cx="676116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IDENTIFY</a:t>
            </a:r>
            <a:endParaRPr/>
          </a:p>
        </p:txBody>
      </p:sp>
      <p:sp>
        <p:nvSpPr>
          <p:cNvPr id="547" name="CustomShape 15"/>
          <p:cNvSpPr/>
          <p:nvPr/>
        </p:nvSpPr>
        <p:spPr>
          <a:xfrm>
            <a:off x="0" y="4693320"/>
            <a:ext cx="7581600" cy="478800"/>
          </a:xfrm>
          <a:prstGeom prst="rect">
            <a:avLst/>
          </a:prstGeom>
          <a:solidFill>
            <a:srgbClr val="ea6a09"/>
          </a:solidFill>
          <a:ln w="9360">
            <a:noFill/>
          </a:ln>
        </p:spPr>
      </p:sp>
      <p:sp>
        <p:nvSpPr>
          <p:cNvPr id="548" name="CustomShape 16"/>
          <p:cNvSpPr/>
          <p:nvPr/>
        </p:nvSpPr>
        <p:spPr>
          <a:xfrm>
            <a:off x="457200" y="4695480"/>
            <a:ext cx="676116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OBSERVE</a:t>
            </a:r>
            <a:endParaRPr/>
          </a:p>
        </p:txBody>
      </p:sp>
      <p:sp>
        <p:nvSpPr>
          <p:cNvPr id="549" name="CustomShape 17"/>
          <p:cNvSpPr/>
          <p:nvPr/>
        </p:nvSpPr>
        <p:spPr>
          <a:xfrm>
            <a:off x="0" y="7273440"/>
            <a:ext cx="7581600" cy="478800"/>
          </a:xfrm>
          <a:prstGeom prst="rect">
            <a:avLst/>
          </a:prstGeom>
          <a:solidFill>
            <a:srgbClr val="ea6a09"/>
          </a:solidFill>
          <a:ln w="9360">
            <a:noFill/>
          </a:ln>
        </p:spPr>
      </p:sp>
      <p:sp>
        <p:nvSpPr>
          <p:cNvPr id="550" name="CustomShape 18"/>
          <p:cNvSpPr/>
          <p:nvPr/>
        </p:nvSpPr>
        <p:spPr>
          <a:xfrm>
            <a:off x="457200" y="7275600"/>
            <a:ext cx="676116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INTERVIEW</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CustomShape 1"/>
          <p:cNvSpPr/>
          <p:nvPr/>
        </p:nvSpPr>
        <p:spPr>
          <a:xfrm>
            <a:off x="457200" y="464040"/>
            <a:ext cx="2815200" cy="251280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6</a:t>
            </a:r>
            <a:endParaRPr/>
          </a:p>
          <a:p>
            <a:pPr>
              <a:lnSpc>
                <a:spcPct val="100000"/>
              </a:lnSpc>
            </a:pPr>
            <a:r>
              <a:rPr lang="fr-FR" sz="5300">
                <a:solidFill>
                  <a:srgbClr val="000000"/>
                </a:solidFill>
                <a:latin typeface="Futura Condensed"/>
              </a:rPr>
              <a:t>OVERVIEW</a:t>
            </a:r>
            <a:endParaRPr/>
          </a:p>
        </p:txBody>
      </p:sp>
      <p:sp>
        <p:nvSpPr>
          <p:cNvPr id="104" name="CustomShape 2"/>
          <p:cNvSpPr/>
          <p:nvPr/>
        </p:nvSpPr>
        <p:spPr>
          <a:xfrm>
            <a:off x="457200" y="2903760"/>
            <a:ext cx="3247560" cy="282708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In this final unit, students will build on their creative computing experiences by engaging in the design of an open-ended project of their choosing. To help you and your students tackle this open-ended design experience, we were inspired to frame this unit as a hackathon. With its ethos of embracing just-in-time learning and problem solving, encouraging iterative planning-making-sharing, and celebrating a connected and collaborative environment, the hackathon is an ideal creative computing culminating experience.</a:t>
            </a:r>
            <a:endParaRPr/>
          </a:p>
        </p:txBody>
      </p:sp>
      <p:sp>
        <p:nvSpPr>
          <p:cNvPr id="105" name="CustomShape 3"/>
          <p:cNvSpPr/>
          <p:nvPr/>
        </p:nvSpPr>
        <p:spPr>
          <a:xfrm>
            <a:off x="474120" y="755460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06" name="CustomShape 4"/>
          <p:cNvSpPr/>
          <p:nvPr/>
        </p:nvSpPr>
        <p:spPr>
          <a:xfrm>
            <a:off x="474120" y="7854120"/>
            <a:ext cx="3230640" cy="2935080"/>
          </a:xfrm>
          <a:prstGeom prst="rect">
            <a:avLst/>
          </a:prstGeom>
          <a:noFill/>
          <a:ln w="6480">
            <a:noFill/>
          </a:ln>
        </p:spPr>
        <p:txBody>
          <a:bodyPr lIns="90000" rIns="90000" tIns="45000" bIns="45000"/>
          <a:p>
            <a:pPr>
              <a:lnSpc>
                <a:spcPct val="100000"/>
              </a:lnSpc>
            </a:pPr>
            <a:r>
              <a:rPr lang="fr-FR" sz="1100">
                <a:solidFill>
                  <a:srgbClr val="000000"/>
                </a:solidFill>
                <a:latin typeface="Futura Condensed"/>
              </a:rPr>
              <a:t>Students will:</a:t>
            </a:r>
            <a:endParaRPr/>
          </a:p>
          <a:p>
            <a:pPr>
              <a:lnSpc>
                <a:spcPct val="100000"/>
              </a:lnSpc>
              <a:buFont typeface="Lucida Grande"/>
              <a:buChar char="+"/>
            </a:pPr>
            <a:r>
              <a:rPr lang="fr-FR" sz="1100">
                <a:solidFill>
                  <a:srgbClr val="000000"/>
                </a:solidFill>
                <a:latin typeface="Futura Condensed"/>
              </a:rPr>
              <a:t>be introduced to the format of a hackathon event</a:t>
            </a:r>
            <a:endParaRPr/>
          </a:p>
          <a:p>
            <a:pPr>
              <a:lnSpc>
                <a:spcPct val="100000"/>
              </a:lnSpc>
              <a:buFont typeface="Lucida Grande"/>
              <a:buChar char="+"/>
            </a:pPr>
            <a:r>
              <a:rPr lang="fr-FR" sz="1100">
                <a:solidFill>
                  <a:srgbClr val="000000"/>
                </a:solidFill>
                <a:latin typeface="Futura Condensed"/>
              </a:rPr>
              <a:t>demonstrate knowledge of computational concepts (sequence, loops, events, parallelism, conditionals, operators, data) and practices (experimenting and iterating, testing and debugging, reusing and remixing, abstracting and modularizing) by defining, developing, and presenting a personally meaningful, self-directed project</a:t>
            </a:r>
            <a:endParaRPr/>
          </a:p>
          <a:p>
            <a:pPr>
              <a:lnSpc>
                <a:spcPct val="100000"/>
              </a:lnSpc>
              <a:buFont typeface="Lucida Grande"/>
              <a:buChar char="+"/>
            </a:pPr>
            <a:r>
              <a:rPr lang="fr-FR" sz="1100">
                <a:solidFill>
                  <a:srgbClr val="000000"/>
                </a:solidFill>
                <a:latin typeface="Futura Condensed"/>
              </a:rPr>
              <a:t>have multiple opportunities for collaboration by working in peer teams, sharing skills, and giving and receiving multiple rounds of feedback</a:t>
            </a:r>
            <a:endParaRPr/>
          </a:p>
        </p:txBody>
      </p:sp>
      <p:sp>
        <p:nvSpPr>
          <p:cNvPr id="107" name="Line 5"/>
          <p:cNvSpPr/>
          <p:nvPr/>
        </p:nvSpPr>
        <p:spPr>
          <a:xfrm>
            <a:off x="572760" y="7855560"/>
            <a:ext cx="3110400" cy="0"/>
          </a:xfrm>
          <a:prstGeom prst="line">
            <a:avLst/>
          </a:prstGeom>
          <a:ln w="9360">
            <a:solidFill>
              <a:srgbClr val="000000"/>
            </a:solidFill>
            <a:round/>
          </a:ln>
        </p:spPr>
      </p:sp>
      <p:sp>
        <p:nvSpPr>
          <p:cNvPr id="108" name="CustomShape 6"/>
          <p:cNvSpPr/>
          <p:nvPr/>
        </p:nvSpPr>
        <p:spPr>
          <a:xfrm>
            <a:off x="4145040" y="8754120"/>
            <a:ext cx="3116520" cy="75888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This unit can accommodate either independent or collaborative group projects. Pick one option or allow students to choose.</a:t>
            </a:r>
            <a:endParaRPr/>
          </a:p>
        </p:txBody>
      </p:sp>
      <p:sp>
        <p:nvSpPr>
          <p:cNvPr id="109" name="CustomShape 7"/>
          <p:cNvSpPr/>
          <p:nvPr/>
        </p:nvSpPr>
        <p:spPr>
          <a:xfrm>
            <a:off x="4145040" y="844956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10" name="Line 8"/>
          <p:cNvSpPr/>
          <p:nvPr/>
        </p:nvSpPr>
        <p:spPr>
          <a:xfrm>
            <a:off x="4221000" y="8751960"/>
            <a:ext cx="3110400" cy="0"/>
          </a:xfrm>
          <a:prstGeom prst="line">
            <a:avLst/>
          </a:prstGeom>
          <a:ln w="9360">
            <a:solidFill>
              <a:srgbClr val="000000"/>
            </a:solidFill>
            <a:round/>
          </a:ln>
        </p:spPr>
      </p:sp>
      <p:sp>
        <p:nvSpPr>
          <p:cNvPr id="111" name="CustomShape 9"/>
          <p:cNvSpPr/>
          <p:nvPr/>
        </p:nvSpPr>
        <p:spPr>
          <a:xfrm>
            <a:off x="4145040" y="7858800"/>
            <a:ext cx="3116520" cy="50184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hackathon</a:t>
            </a:r>
            <a:endParaRPr/>
          </a:p>
          <a:p>
            <a:pPr>
              <a:lnSpc>
                <a:spcPct val="100000"/>
              </a:lnSpc>
              <a:buFont typeface="Lucida Grande"/>
              <a:buChar char="+"/>
            </a:pPr>
            <a:r>
              <a:rPr lang="fr-FR" sz="1100">
                <a:solidFill>
                  <a:srgbClr val="000000"/>
                </a:solidFill>
                <a:latin typeface="Futura Condensed"/>
              </a:rPr>
              <a:t>design sprint</a:t>
            </a:r>
            <a:endParaRPr/>
          </a:p>
          <a:p>
            <a:pPr>
              <a:lnSpc>
                <a:spcPct val="100000"/>
              </a:lnSpc>
              <a:buFont typeface="Lucida Grande"/>
              <a:buChar char="+"/>
            </a:pPr>
            <a:r>
              <a:rPr lang="fr-FR" sz="1100">
                <a:solidFill>
                  <a:srgbClr val="000000"/>
                </a:solidFill>
                <a:latin typeface="Futura Condensed"/>
              </a:rPr>
              <a:t>project pitch</a:t>
            </a:r>
            <a:endParaRPr/>
          </a:p>
          <a:p>
            <a:pPr>
              <a:lnSpc>
                <a:spcPct val="100000"/>
              </a:lnSpc>
              <a:buFont typeface="Lucida Grande"/>
              <a:buChar char="+"/>
            </a:pPr>
            <a:r>
              <a:rPr lang="fr-FR" sz="1100">
                <a:solidFill>
                  <a:srgbClr val="000000"/>
                </a:solidFill>
                <a:latin typeface="Futura Condensed"/>
              </a:rPr>
              <a:t>unfocus group</a:t>
            </a:r>
            <a:endParaRPr/>
          </a:p>
          <a:p>
            <a:pPr>
              <a:lnSpc>
                <a:spcPct val="100000"/>
              </a:lnSpc>
              <a:buFont typeface="Lucida Grande"/>
              <a:buChar char="+"/>
            </a:pPr>
            <a:r>
              <a:rPr lang="fr-FR" sz="1100">
                <a:solidFill>
                  <a:srgbClr val="000000"/>
                </a:solidFill>
                <a:latin typeface="Futura Condensed"/>
              </a:rPr>
              <a:t>showcase</a:t>
            </a:r>
            <a:endParaRPr/>
          </a:p>
        </p:txBody>
      </p:sp>
      <p:sp>
        <p:nvSpPr>
          <p:cNvPr id="112" name="CustomShape 10"/>
          <p:cNvSpPr/>
          <p:nvPr/>
        </p:nvSpPr>
        <p:spPr>
          <a:xfrm>
            <a:off x="4145040" y="7554600"/>
            <a:ext cx="3306600" cy="5155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13" name="Line 11"/>
          <p:cNvSpPr/>
          <p:nvPr/>
        </p:nvSpPr>
        <p:spPr>
          <a:xfrm>
            <a:off x="4221000" y="7855560"/>
            <a:ext cx="3108600" cy="0"/>
          </a:xfrm>
          <a:prstGeom prst="line">
            <a:avLst/>
          </a:prstGeom>
          <a:ln w="9360">
            <a:solidFill>
              <a:srgbClr val="000000"/>
            </a:solidFill>
            <a:round/>
          </a:ln>
        </p:spPr>
      </p:sp>
      <p:sp>
        <p:nvSpPr>
          <p:cNvPr id="114" name="CustomShape 12"/>
          <p:cNvSpPr/>
          <p:nvPr/>
        </p:nvSpPr>
        <p:spPr>
          <a:xfrm flipH="1">
            <a:off x="175680" y="2287440"/>
            <a:ext cx="7595280" cy="478800"/>
          </a:xfrm>
          <a:prstGeom prst="rect">
            <a:avLst/>
          </a:prstGeom>
          <a:solidFill>
            <a:srgbClr val="ea6a09"/>
          </a:solidFill>
          <a:ln w="9360">
            <a:noFill/>
          </a:ln>
        </p:spPr>
      </p:sp>
      <p:sp>
        <p:nvSpPr>
          <p:cNvPr id="115" name="CustomShape 13"/>
          <p:cNvSpPr/>
          <p:nvPr/>
        </p:nvSpPr>
        <p:spPr>
          <a:xfrm flipH="1">
            <a:off x="451440" y="2102040"/>
            <a:ext cx="211032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16" name="CustomShape 14"/>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110</a:t>
            </a:r>
            <a:endParaRPr/>
          </a:p>
        </p:txBody>
      </p:sp>
      <p:pic>
        <p:nvPicPr>
          <p:cNvPr id="117" name="Picture 4" descr=""/>
          <p:cNvPicPr/>
          <p:nvPr/>
        </p:nvPicPr>
        <p:blipFill>
          <a:blip r:embed="rId1"/>
          <a:stretch>
            <a:fillRect/>
          </a:stretch>
        </p:blipFill>
        <p:spPr>
          <a:xfrm>
            <a:off x="0" y="4791960"/>
            <a:ext cx="7771680" cy="2590200"/>
          </a:xfrm>
          <a:prstGeom prst="rect">
            <a:avLst/>
          </a:prstGeom>
          <a:ln>
            <a:noFill/>
          </a:ln>
        </p:spPr>
      </p:pic>
      <p:sp>
        <p:nvSpPr>
          <p:cNvPr id="118" name="CustomShape 15"/>
          <p:cNvSpPr/>
          <p:nvPr/>
        </p:nvSpPr>
        <p:spPr>
          <a:xfrm rot="631200">
            <a:off x="3814200" y="2055240"/>
            <a:ext cx="3654360" cy="3521520"/>
          </a:xfrm>
          <a:prstGeom prst="wedgeEllipseCallout">
            <a:avLst>
              <a:gd name="adj1" fmla="val -38909"/>
              <a:gd name="adj2" fmla="val 47079"/>
            </a:avLst>
          </a:prstGeom>
          <a:solidFill>
            <a:srgbClr val="ffffff"/>
          </a:solidFill>
          <a:ln w="76320">
            <a:solidFill>
              <a:srgbClr val="ffffff"/>
            </a:solidFill>
            <a:round/>
          </a:ln>
        </p:spPr>
      </p:sp>
      <p:sp>
        <p:nvSpPr>
          <p:cNvPr id="119" name="CustomShape 16"/>
          <p:cNvSpPr/>
          <p:nvPr/>
        </p:nvSpPr>
        <p:spPr>
          <a:xfrm rot="631200">
            <a:off x="3861360" y="2100600"/>
            <a:ext cx="3560040" cy="3430440"/>
          </a:xfrm>
          <a:prstGeom prst="wedgeEllipseCallout">
            <a:avLst>
              <a:gd name="adj1" fmla="val -38909"/>
              <a:gd name="adj2" fmla="val 47079"/>
            </a:avLst>
          </a:prstGeom>
          <a:noFill/>
          <a:ln cap="rnd" w="9360">
            <a:solidFill>
              <a:srgbClr val="ea6a09"/>
            </a:solidFill>
            <a:custDash>
              <a:ds d="4900000000" sp="3675000000"/>
            </a:custDash>
            <a:round/>
          </a:ln>
        </p:spPr>
        <p:txBody>
          <a:bodyPr lIns="90000" rIns="90000" tIns="45000" bIns="45000" anchor="ctr"/>
          <a:p>
            <a:pPr algn="ctr">
              <a:lnSpc>
                <a:spcPct val="100000"/>
              </a:lnSpc>
            </a:pPr>
            <a:r>
              <a:rPr lang="fr-FR" sz="3200">
                <a:solidFill>
                  <a:srgbClr val="000000"/>
                </a:solidFill>
                <a:latin typeface="Futura Condensed"/>
              </a:rPr>
              <a:t>School is done but </a:t>
            </a:r>
            <a:endParaRPr/>
          </a:p>
          <a:p>
            <a:pPr algn="ctr">
              <a:lnSpc>
                <a:spcPct val="100000"/>
              </a:lnSpc>
            </a:pPr>
            <a:r>
              <a:rPr lang="fr-FR" sz="3200">
                <a:solidFill>
                  <a:srgbClr val="000000"/>
                </a:solidFill>
                <a:latin typeface="Futura Condensed"/>
              </a:rPr>
              <a:t>some students do not </a:t>
            </a:r>
            <a:endParaRPr/>
          </a:p>
          <a:p>
            <a:pPr algn="ctr">
              <a:lnSpc>
                <a:spcPct val="100000"/>
              </a:lnSpc>
            </a:pPr>
            <a:r>
              <a:rPr lang="fr-FR" sz="3200">
                <a:solidFill>
                  <a:srgbClr val="000000"/>
                </a:solidFill>
                <a:latin typeface="Futura Condensed"/>
              </a:rPr>
              <a:t>seem to notice. </a:t>
            </a:r>
            <a:endParaRPr/>
          </a:p>
          <a:p>
            <a:pPr algn="ctr">
              <a:lnSpc>
                <a:spcPct val="100000"/>
              </a:lnSpc>
            </a:pPr>
            <a:r>
              <a:rPr lang="fr-FR" sz="3200">
                <a:solidFill>
                  <a:srgbClr val="000000"/>
                </a:solidFill>
                <a:latin typeface="Futura Condensed"/>
              </a:rPr>
              <a:t>Busy debugging</a:t>
            </a:r>
            <a:endParaRPr/>
          </a:p>
          <a:p>
            <a:pPr algn="ctr">
              <a:lnSpc>
                <a:spcPct val="100000"/>
              </a:lnSpc>
            </a:pPr>
            <a:r>
              <a:rPr lang="fr-FR" sz="3200">
                <a:solidFill>
                  <a:srgbClr val="000000"/>
                </a:solidFill>
                <a:latin typeface="Futura Condensed"/>
              </a:rPr>
              <a:t>their #scratch game.</a:t>
            </a:r>
            <a:endParaRPr/>
          </a:p>
          <a:p>
            <a:pPr algn="ctr">
              <a:lnSpc>
                <a:spcPct val="100000"/>
              </a:lnSpc>
            </a:pPr>
            <a:r>
              <a:rPr lang="fr-FR" sz="3200">
                <a:solidFill>
                  <a:srgbClr val="000000"/>
                </a:solidFill>
                <a:latin typeface="Futura Condensed"/>
              </a:rPr>
              <a:t>A team effort. </a:t>
            </a:r>
            <a:endParaRPr/>
          </a:p>
          <a:p>
            <a:pPr algn="ctr">
              <a:lnSpc>
                <a:spcPct val="100000"/>
              </a:lnSpc>
            </a:pPr>
            <a:r>
              <a:rPr lang="fr-FR" sz="3200">
                <a:solidFill>
                  <a:srgbClr val="000000"/>
                </a:solidFill>
                <a:latin typeface="Futura Condensed"/>
              </a:rPr>
              <a:t>@Sheena1010</a:t>
            </a:r>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1" name="CustomShape 1"/>
          <p:cNvSpPr/>
          <p:nvPr/>
        </p:nvSpPr>
        <p:spPr>
          <a:xfrm>
            <a:off x="550440" y="3328560"/>
            <a:ext cx="3230640" cy="44701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Remind students that they will be sharing their projects with each other (and possibly guests) as a way of acknowledging the hard work that has taken place and of reflecting on their experiences. Explain that this session is an opportunity for finalizing their works-in-progress and coming up with a strategy for sharing their projects with others.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work on their projects and prepare for presenting final drafts at the project showcase. Optionally, collect final works-in-progress into a class studio for ease in presenting. Optionally, invite students to add their projects to the Hackathon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Distribute the Project Reflections handout to students and discuss the What?, So what?, Now what? framework as a way for them to present their experiences to others.</a:t>
            </a:r>
            <a:endParaRPr/>
          </a:p>
        </p:txBody>
      </p:sp>
      <p:sp>
        <p:nvSpPr>
          <p:cNvPr id="552" name="CustomShape 2"/>
          <p:cNvSpPr/>
          <p:nvPr/>
        </p:nvSpPr>
        <p:spPr>
          <a:xfrm>
            <a:off x="45720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553" name="Line 3"/>
          <p:cNvSpPr/>
          <p:nvPr/>
        </p:nvSpPr>
        <p:spPr>
          <a:xfrm flipV="1">
            <a:off x="550080" y="3163320"/>
            <a:ext cx="3231360" cy="8640"/>
          </a:xfrm>
          <a:prstGeom prst="line">
            <a:avLst/>
          </a:prstGeom>
          <a:ln w="9360">
            <a:solidFill>
              <a:srgbClr val="000000"/>
            </a:solidFill>
            <a:round/>
          </a:ln>
        </p:spPr>
      </p:sp>
      <p:sp>
        <p:nvSpPr>
          <p:cNvPr id="554" name="CustomShape 4"/>
          <p:cNvSpPr/>
          <p:nvPr/>
        </p:nvSpPr>
        <p:spPr>
          <a:xfrm>
            <a:off x="1299960" y="595800"/>
            <a:ext cx="2815200" cy="1642320"/>
          </a:xfrm>
          <a:prstGeom prst="rect">
            <a:avLst/>
          </a:prstGeom>
          <a:noFill/>
          <a:ln>
            <a:noFill/>
          </a:ln>
        </p:spPr>
        <p:txBody>
          <a:bodyPr lIns="90000" rIns="90000" tIns="45000" bIns="45000"/>
          <a:p>
            <a:r>
              <a:rPr lang="fr-FR" sz="3400">
                <a:solidFill>
                  <a:srgbClr val="000000"/>
                </a:solidFill>
                <a:latin typeface="Futura Condensed"/>
              </a:rPr>
              <a:t>SHOWCASE </a:t>
            </a:r>
            <a:endParaRPr/>
          </a:p>
          <a:p>
            <a:pPr>
              <a:lnSpc>
                <a:spcPct val="100000"/>
              </a:lnSpc>
            </a:pPr>
            <a:r>
              <a:rPr lang="fr-FR" sz="3400">
                <a:solidFill>
                  <a:srgbClr val="000000"/>
                </a:solidFill>
                <a:latin typeface="Futura Condensed"/>
              </a:rPr>
              <a:t>PREP</a:t>
            </a:r>
            <a:endParaRPr/>
          </a:p>
        </p:txBody>
      </p:sp>
      <p:sp>
        <p:nvSpPr>
          <p:cNvPr id="555" name="CustomShape 5"/>
          <p:cNvSpPr/>
          <p:nvPr/>
        </p:nvSpPr>
        <p:spPr>
          <a:xfrm>
            <a:off x="4214520" y="795240"/>
            <a:ext cx="2999160" cy="121500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work on their final project drafts and prepare for the final project showcase</a:t>
            </a:r>
            <a:endParaRPr/>
          </a:p>
        </p:txBody>
      </p:sp>
      <p:sp>
        <p:nvSpPr>
          <p:cNvPr id="556" name="CustomShape 6"/>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 Reflections handout</a:t>
            </a:r>
            <a:endParaRPr/>
          </a:p>
          <a:p>
            <a:pPr>
              <a:lnSpc>
                <a:spcPct val="100000"/>
              </a:lnSpc>
              <a:buFont typeface="Wingdings" charset="2"/>
              <a:buChar char=""/>
            </a:pPr>
            <a:r>
              <a:rPr lang="fr-FR" sz="1200">
                <a:solidFill>
                  <a:srgbClr val="000000"/>
                </a:solidFill>
                <a:latin typeface="Futura Condensed"/>
              </a:rPr>
              <a:t>Hackathon studio</a:t>
            </a:r>
            <a:endParaRPr/>
          </a:p>
          <a:p>
            <a:pPr>
              <a:lnSpc>
                <a:spcPct val="100000"/>
              </a:lnSpc>
              <a:buFont typeface="Wingdings" charset="2"/>
              <a:buChar char=""/>
            </a:pPr>
            <a:r>
              <a:rPr lang="fr-FR" sz="1200">
                <a:solidFill>
                  <a:srgbClr val="000000"/>
                </a:solidFill>
                <a:latin typeface="Futura Condensed"/>
              </a:rPr>
              <a:t>http://scratch.mit.edu/studios/488267</a:t>
            </a:r>
            <a:endParaRPr/>
          </a:p>
        </p:txBody>
      </p:sp>
      <p:sp>
        <p:nvSpPr>
          <p:cNvPr id="557" name="CustomShape 7"/>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558" name="Line 8"/>
          <p:cNvSpPr/>
          <p:nvPr/>
        </p:nvSpPr>
        <p:spPr>
          <a:xfrm flipV="1">
            <a:off x="4104720" y="3163320"/>
            <a:ext cx="3117240" cy="8640"/>
          </a:xfrm>
          <a:prstGeom prst="line">
            <a:avLst/>
          </a:prstGeom>
          <a:ln w="9360">
            <a:solidFill>
              <a:srgbClr val="000000"/>
            </a:solidFill>
            <a:round/>
          </a:ln>
        </p:spPr>
      </p:sp>
      <p:sp>
        <p:nvSpPr>
          <p:cNvPr id="559" name="CustomShape 9"/>
          <p:cNvSpPr/>
          <p:nvPr/>
        </p:nvSpPr>
        <p:spPr>
          <a:xfrm>
            <a:off x="4105080" y="458784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is your project?</a:t>
            </a:r>
            <a:endParaRPr/>
          </a:p>
          <a:p>
            <a:pPr>
              <a:lnSpc>
                <a:spcPct val="100000"/>
              </a:lnSpc>
              <a:buFont typeface="Lucida Grande"/>
              <a:buChar char="+"/>
            </a:pPr>
            <a:r>
              <a:rPr lang="fr-FR" sz="1200">
                <a:solidFill>
                  <a:srgbClr val="000000"/>
                </a:solidFill>
                <a:latin typeface="Futura Condensed"/>
              </a:rPr>
              <a:t>What was your process for developing the project?</a:t>
            </a:r>
            <a:endParaRPr/>
          </a:p>
          <a:p>
            <a:pPr>
              <a:lnSpc>
                <a:spcPct val="100000"/>
              </a:lnSpc>
              <a:buFont typeface="Lucida Grande"/>
              <a:buChar char="+"/>
            </a:pPr>
            <a:r>
              <a:rPr lang="fr-FR" sz="1200">
                <a:solidFill>
                  <a:srgbClr val="000000"/>
                </a:solidFill>
                <a:latin typeface="Futura Condensed"/>
              </a:rPr>
              <a:t>What do you want to create next?</a:t>
            </a:r>
            <a:endParaRPr/>
          </a:p>
        </p:txBody>
      </p:sp>
      <p:sp>
        <p:nvSpPr>
          <p:cNvPr id="560" name="CustomShape 10"/>
          <p:cNvSpPr/>
          <p:nvPr/>
        </p:nvSpPr>
        <p:spPr>
          <a:xfrm>
            <a:off x="4007880" y="40921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561" name="Line 11"/>
          <p:cNvSpPr/>
          <p:nvPr/>
        </p:nvSpPr>
        <p:spPr>
          <a:xfrm flipV="1">
            <a:off x="4104720" y="4422600"/>
            <a:ext cx="3117240" cy="8640"/>
          </a:xfrm>
          <a:prstGeom prst="line">
            <a:avLst/>
          </a:prstGeom>
          <a:ln w="9360">
            <a:solidFill>
              <a:srgbClr val="000000"/>
            </a:solidFill>
            <a:round/>
          </a:ln>
        </p:spPr>
      </p:sp>
      <p:sp>
        <p:nvSpPr>
          <p:cNvPr id="562" name="CustomShape 12"/>
          <p:cNvSpPr/>
          <p:nvPr/>
        </p:nvSpPr>
        <p:spPr>
          <a:xfrm>
            <a:off x="4105080" y="5853960"/>
            <a:ext cx="3116520" cy="6368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each group or individual complete a Project Reflections handout?</a:t>
            </a:r>
            <a:endParaRPr/>
          </a:p>
        </p:txBody>
      </p:sp>
      <p:sp>
        <p:nvSpPr>
          <p:cNvPr id="563" name="CustomShape 13"/>
          <p:cNvSpPr/>
          <p:nvPr/>
        </p:nvSpPr>
        <p:spPr>
          <a:xfrm>
            <a:off x="4007880" y="53582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564" name="Line 14"/>
          <p:cNvSpPr/>
          <p:nvPr/>
        </p:nvSpPr>
        <p:spPr>
          <a:xfrm flipV="1">
            <a:off x="4104720" y="5689080"/>
            <a:ext cx="3117240" cy="8280"/>
          </a:xfrm>
          <a:prstGeom prst="line">
            <a:avLst/>
          </a:prstGeom>
          <a:ln w="9360">
            <a:solidFill>
              <a:srgbClr val="000000"/>
            </a:solidFill>
            <a:round/>
          </a:ln>
        </p:spPr>
      </p:sp>
      <p:sp>
        <p:nvSpPr>
          <p:cNvPr id="565" name="CustomShape 15"/>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566" name="Picture 67" descr=""/>
          <p:cNvPicPr/>
          <p:nvPr/>
        </p:nvPicPr>
        <p:blipFill>
          <a:blip r:embed="rId1"/>
          <a:stretch>
            <a:fillRect/>
          </a:stretch>
        </p:blipFill>
        <p:spPr>
          <a:xfrm>
            <a:off x="2266560" y="1752480"/>
            <a:ext cx="328320" cy="328320"/>
          </a:xfrm>
          <a:prstGeom prst="rect">
            <a:avLst/>
          </a:prstGeom>
          <a:ln>
            <a:noFill/>
          </a:ln>
        </p:spPr>
      </p:pic>
      <p:sp>
        <p:nvSpPr>
          <p:cNvPr id="567" name="Line 16"/>
          <p:cNvSpPr/>
          <p:nvPr/>
        </p:nvSpPr>
        <p:spPr>
          <a:xfrm>
            <a:off x="3882960" y="794160"/>
            <a:ext cx="0" cy="1123200"/>
          </a:xfrm>
          <a:prstGeom prst="line">
            <a:avLst/>
          </a:prstGeom>
          <a:ln cap="rnd" w="3240">
            <a:solidFill>
              <a:srgbClr val="000000"/>
            </a:solidFill>
            <a:custDash>
              <a:ds d="4900000000" sp="3675000000"/>
            </a:custDash>
            <a:round/>
          </a:ln>
        </p:spPr>
      </p:sp>
      <p:sp>
        <p:nvSpPr>
          <p:cNvPr id="568" name="Line 17"/>
          <p:cNvSpPr/>
          <p:nvPr/>
        </p:nvSpPr>
        <p:spPr>
          <a:xfrm flipH="1">
            <a:off x="3661920" y="794520"/>
            <a:ext cx="221040" cy="0"/>
          </a:xfrm>
          <a:prstGeom prst="line">
            <a:avLst/>
          </a:prstGeom>
          <a:ln cap="rnd" w="3240">
            <a:solidFill>
              <a:srgbClr val="000000"/>
            </a:solidFill>
            <a:custDash>
              <a:ds d="4900000000" sp="3675000000"/>
            </a:custDash>
            <a:round/>
          </a:ln>
        </p:spPr>
      </p:sp>
      <p:sp>
        <p:nvSpPr>
          <p:cNvPr id="569" name="Line 18"/>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570" name="Line 19"/>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571"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572" name="Line 21"/>
          <p:cNvSpPr/>
          <p:nvPr/>
        </p:nvSpPr>
        <p:spPr>
          <a:xfrm flipV="1">
            <a:off x="550800" y="7968960"/>
            <a:ext cx="6671160" cy="14040"/>
          </a:xfrm>
          <a:prstGeom prst="line">
            <a:avLst/>
          </a:prstGeom>
          <a:ln w="9360">
            <a:solidFill>
              <a:srgbClr val="000000"/>
            </a:solidFill>
            <a:round/>
          </a:ln>
        </p:spPr>
      </p:sp>
      <p:sp>
        <p:nvSpPr>
          <p:cNvPr id="573"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574"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575"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76"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577"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578"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579"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580" name="CustomShape 29"/>
          <p:cNvSpPr/>
          <p:nvPr/>
        </p:nvSpPr>
        <p:spPr>
          <a:xfrm>
            <a:off x="551160" y="8142840"/>
            <a:ext cx="3230640" cy="17319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Students may be feeling anxious or stressed about completing their projects. This is an opportunity to remind them that: (1) this experience is just a waypoint on their paths as computational creators, and (2) some types of stress can be good, helping us to focus on our goals and get things done!</a:t>
            </a:r>
            <a:endParaRPr/>
          </a:p>
        </p:txBody>
      </p:sp>
      <p:sp>
        <p:nvSpPr>
          <p:cNvPr id="581"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128</a:t>
            </a:r>
            <a:endParaRPr/>
          </a:p>
        </p:txBody>
      </p:sp>
      <p:pic>
        <p:nvPicPr>
          <p:cNvPr id="582" name="Picture 45" descr=""/>
          <p:cNvPicPr/>
          <p:nvPr/>
        </p:nvPicPr>
        <p:blipFill>
          <a:blip r:embed="rId2"/>
          <a:stretch>
            <a:fillRect/>
          </a:stretch>
        </p:blipFill>
        <p:spPr>
          <a:xfrm>
            <a:off x="550440" y="0"/>
            <a:ext cx="493200" cy="2791080"/>
          </a:xfrm>
          <a:prstGeom prst="rect">
            <a:avLst/>
          </a:prstGeom>
          <a:ln>
            <a:noFill/>
          </a:ln>
        </p:spPr>
      </p:pic>
      <p:sp>
        <p:nvSpPr>
          <p:cNvPr id="583" name="CustomShape 31"/>
          <p:cNvSpPr/>
          <p:nvPr/>
        </p:nvSpPr>
        <p:spPr>
          <a:xfrm rot="5400000">
            <a:off x="-257400" y="971280"/>
            <a:ext cx="210384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4" name="Line 1"/>
          <p:cNvSpPr/>
          <p:nvPr/>
        </p:nvSpPr>
        <p:spPr>
          <a:xfrm>
            <a:off x="4110120" y="7665840"/>
            <a:ext cx="0" cy="2115720"/>
          </a:xfrm>
          <a:prstGeom prst="line">
            <a:avLst/>
          </a:prstGeom>
          <a:ln cap="rnd" w="3240">
            <a:solidFill>
              <a:srgbClr val="ea6a09"/>
            </a:solidFill>
            <a:custDash>
              <a:ds d="4900000000" sp="3675000000"/>
            </a:custDash>
            <a:round/>
          </a:ln>
        </p:spPr>
      </p:sp>
      <p:sp>
        <p:nvSpPr>
          <p:cNvPr id="585" name="Line 2"/>
          <p:cNvSpPr/>
          <p:nvPr/>
        </p:nvSpPr>
        <p:spPr>
          <a:xfrm flipH="1">
            <a:off x="4107600" y="9774000"/>
            <a:ext cx="2980440" cy="0"/>
          </a:xfrm>
          <a:prstGeom prst="line">
            <a:avLst/>
          </a:prstGeom>
          <a:ln cap="rnd" w="3240">
            <a:solidFill>
              <a:srgbClr val="ea6a09"/>
            </a:solidFill>
            <a:custDash>
              <a:ds d="4900000000" sp="3675000000"/>
            </a:custDash>
            <a:round/>
          </a:ln>
        </p:spPr>
      </p:sp>
      <p:sp>
        <p:nvSpPr>
          <p:cNvPr id="586" name="Line 3"/>
          <p:cNvSpPr/>
          <p:nvPr/>
        </p:nvSpPr>
        <p:spPr>
          <a:xfrm flipH="1">
            <a:off x="7088040" y="8327520"/>
            <a:ext cx="16200" cy="1454040"/>
          </a:xfrm>
          <a:prstGeom prst="line">
            <a:avLst/>
          </a:prstGeom>
          <a:ln cap="rnd" w="3240">
            <a:solidFill>
              <a:srgbClr val="ea6a09"/>
            </a:solidFill>
            <a:custDash>
              <a:ds d="4900000000" sp="3675000000"/>
            </a:custDash>
            <a:round/>
            <a:headEnd len="med" type="triangle" w="med"/>
          </a:ln>
        </p:spPr>
      </p:sp>
      <p:sp>
        <p:nvSpPr>
          <p:cNvPr id="587" name="CustomShape 4"/>
          <p:cNvSpPr/>
          <p:nvPr/>
        </p:nvSpPr>
        <p:spPr>
          <a:xfrm>
            <a:off x="457200" y="630360"/>
            <a:ext cx="1698480" cy="1795680"/>
          </a:xfrm>
          <a:prstGeom prst="rect">
            <a:avLst/>
          </a:prstGeom>
          <a:noFill/>
          <a:ln>
            <a:solidFill>
              <a:srgbClr val="ffffff"/>
            </a:solidFill>
          </a:ln>
        </p:spPr>
        <p:txBody>
          <a:bodyPr lIns="90000" rIns="90000" tIns="45000" bIns="45000"/>
          <a:p>
            <a:pPr>
              <a:lnSpc>
                <a:spcPct val="100000"/>
              </a:lnSpc>
            </a:pPr>
            <a:r>
              <a:rPr lang="fr-FR" sz="2800">
                <a:solidFill>
                  <a:srgbClr val="000000"/>
                </a:solidFill>
                <a:latin typeface="Futura Condensed"/>
              </a:rPr>
              <a:t>PROJECT REFLECTIONS</a:t>
            </a:r>
            <a:endParaRPr/>
          </a:p>
        </p:txBody>
      </p:sp>
      <p:sp>
        <p:nvSpPr>
          <p:cNvPr id="588" name="CustomShape 5"/>
          <p:cNvSpPr/>
          <p:nvPr/>
        </p:nvSpPr>
        <p:spPr>
          <a:xfrm flipH="1">
            <a:off x="447840" y="1770840"/>
            <a:ext cx="170712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FEEDBACK FOR:</a:t>
            </a:r>
            <a:endParaRPr/>
          </a:p>
        </p:txBody>
      </p:sp>
      <p:sp>
        <p:nvSpPr>
          <p:cNvPr id="589" name="Line 6"/>
          <p:cNvSpPr/>
          <p:nvPr/>
        </p:nvSpPr>
        <p:spPr>
          <a:xfrm>
            <a:off x="2156040" y="2297160"/>
            <a:ext cx="4740480" cy="0"/>
          </a:xfrm>
          <a:prstGeom prst="line">
            <a:avLst/>
          </a:prstGeom>
          <a:ln w="9360">
            <a:solidFill>
              <a:srgbClr val="ffffff"/>
            </a:solidFill>
            <a:round/>
          </a:ln>
        </p:spPr>
      </p:sp>
      <p:sp>
        <p:nvSpPr>
          <p:cNvPr id="590" name="CustomShape 7"/>
          <p:cNvSpPr/>
          <p:nvPr/>
        </p:nvSpPr>
        <p:spPr>
          <a:xfrm flipH="1">
            <a:off x="447840" y="2346840"/>
            <a:ext cx="618624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is your project?</a:t>
            </a:r>
            <a:endParaRPr/>
          </a:p>
          <a:p>
            <a:pPr algn="just">
              <a:lnSpc>
                <a:spcPct val="100000"/>
              </a:lnSpc>
            </a:pPr>
            <a:r>
              <a:rPr lang="fr-FR" sz="1100">
                <a:solidFill>
                  <a:srgbClr val="000000"/>
                </a:solidFill>
                <a:latin typeface="Futura Condensed"/>
              </a:rPr>
              <a:t>How does it work? How did you come up with the idea?</a:t>
            </a:r>
            <a:endParaRPr/>
          </a:p>
        </p:txBody>
      </p:sp>
      <p:sp>
        <p:nvSpPr>
          <p:cNvPr id="591" name="CustomShape 8"/>
          <p:cNvSpPr/>
          <p:nvPr/>
        </p:nvSpPr>
        <p:spPr>
          <a:xfrm flipH="1">
            <a:off x="439200" y="5054040"/>
            <a:ext cx="6186240" cy="5922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was your process for developing the project?</a:t>
            </a:r>
            <a:endParaRPr/>
          </a:p>
          <a:p>
            <a:pPr algn="just">
              <a:lnSpc>
                <a:spcPct val="100000"/>
              </a:lnSpc>
            </a:pPr>
            <a:r>
              <a:rPr lang="fr-FR" sz="1100">
                <a:solidFill>
                  <a:srgbClr val="000000"/>
                </a:solidFill>
                <a:latin typeface="Futura Condensed"/>
              </a:rPr>
              <a:t>What was interesting, challenging, and surprising? Why?</a:t>
            </a:r>
            <a:endParaRPr/>
          </a:p>
          <a:p>
            <a:pPr algn="just">
              <a:lnSpc>
                <a:spcPct val="100000"/>
              </a:lnSpc>
            </a:pPr>
            <a:r>
              <a:rPr lang="fr-FR" sz="1100">
                <a:solidFill>
                  <a:srgbClr val="000000"/>
                </a:solidFill>
                <a:latin typeface="Futura Condensed"/>
              </a:rPr>
              <a:t>What did you learn?</a:t>
            </a:r>
            <a:endParaRPr/>
          </a:p>
        </p:txBody>
      </p:sp>
      <p:sp>
        <p:nvSpPr>
          <p:cNvPr id="592" name="CustomShape 9"/>
          <p:cNvSpPr/>
          <p:nvPr/>
        </p:nvSpPr>
        <p:spPr>
          <a:xfrm flipH="1">
            <a:off x="438120" y="7750080"/>
            <a:ext cx="3542040" cy="5922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are you most proud of about your project? </a:t>
            </a:r>
            <a:endParaRPr/>
          </a:p>
          <a:p>
            <a:pPr algn="just">
              <a:lnSpc>
                <a:spcPct val="100000"/>
              </a:lnSpc>
            </a:pPr>
            <a:r>
              <a:rPr lang="fr-FR" sz="1100">
                <a:solidFill>
                  <a:srgbClr val="000000"/>
                </a:solidFill>
                <a:latin typeface="Futura Condensed"/>
              </a:rPr>
              <a:t>What would you change?</a:t>
            </a:r>
            <a:endParaRPr/>
          </a:p>
        </p:txBody>
      </p:sp>
      <p:sp>
        <p:nvSpPr>
          <p:cNvPr id="593" name="CustomShape 10"/>
          <p:cNvSpPr/>
          <p:nvPr/>
        </p:nvSpPr>
        <p:spPr>
          <a:xfrm flipH="1">
            <a:off x="-720" y="7207560"/>
            <a:ext cx="7771680" cy="475560"/>
          </a:xfrm>
          <a:prstGeom prst="rect">
            <a:avLst/>
          </a:prstGeom>
          <a:solidFill>
            <a:srgbClr val="ea6a09"/>
          </a:solidFill>
          <a:ln w="9360">
            <a:noFill/>
          </a:ln>
        </p:spPr>
      </p:sp>
      <p:sp>
        <p:nvSpPr>
          <p:cNvPr id="594" name="CustomShape 11"/>
          <p:cNvSpPr/>
          <p:nvPr/>
        </p:nvSpPr>
        <p:spPr>
          <a:xfrm flipH="1">
            <a:off x="438120" y="7217280"/>
            <a:ext cx="3909960" cy="45576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NOW WHAT?</a:t>
            </a:r>
            <a:endParaRPr/>
          </a:p>
        </p:txBody>
      </p:sp>
      <p:sp>
        <p:nvSpPr>
          <p:cNvPr id="595" name="CustomShape 12"/>
          <p:cNvSpPr/>
          <p:nvPr/>
        </p:nvSpPr>
        <p:spPr>
          <a:xfrm rot="16200000">
            <a:off x="6837480" y="7317000"/>
            <a:ext cx="475560" cy="243360"/>
          </a:xfrm>
          <a:prstGeom prst="triangle">
            <a:avLst>
              <a:gd name="adj" fmla="val 51144"/>
            </a:avLst>
          </a:prstGeom>
          <a:solidFill>
            <a:srgbClr val="ffffff"/>
          </a:solidFill>
          <a:ln w="9360">
            <a:solidFill>
              <a:srgbClr val="ffffff"/>
            </a:solidFill>
            <a:round/>
          </a:ln>
        </p:spPr>
      </p:sp>
      <p:sp>
        <p:nvSpPr>
          <p:cNvPr id="596" name="CustomShape 13"/>
          <p:cNvSpPr/>
          <p:nvPr/>
        </p:nvSpPr>
        <p:spPr>
          <a:xfrm flipH="1" flipV="1" rot="6138600">
            <a:off x="5758920" y="6599520"/>
            <a:ext cx="1623240" cy="1806480"/>
          </a:xfrm>
          <a:prstGeom prst="wedgeEllipseCallout">
            <a:avLst>
              <a:gd name="adj1" fmla="val -36970"/>
              <a:gd name="adj2" fmla="val 48187"/>
            </a:avLst>
          </a:prstGeom>
          <a:solidFill>
            <a:srgbClr val="fdeada"/>
          </a:solidFill>
          <a:ln w="12600">
            <a:solidFill>
              <a:srgbClr val="ffffff"/>
            </a:solidFill>
            <a:bevel/>
          </a:ln>
        </p:spPr>
        <p:txBody>
          <a:bodyPr lIns="90000" rIns="90000" tIns="45000" bIns="45000" anchor="ctr"/>
          <a:p>
            <a:pPr algn="ctr">
              <a:lnSpc>
                <a:spcPct val="100000"/>
              </a:lnSpc>
            </a:pPr>
            <a:r>
              <a:rPr lang="fr-FR" sz="2400">
                <a:solidFill>
                  <a:srgbClr val="ea6a09"/>
                </a:solidFill>
                <a:latin typeface="Futura Condensed"/>
              </a:rPr>
              <a:t>WHAT DO YOU WANT TO CREATE NEXT?</a:t>
            </a:r>
            <a:endParaRPr/>
          </a:p>
        </p:txBody>
      </p:sp>
      <p:sp>
        <p:nvSpPr>
          <p:cNvPr id="597" name="CustomShape 14"/>
          <p:cNvSpPr/>
          <p:nvPr/>
        </p:nvSpPr>
        <p:spPr>
          <a:xfrm>
            <a:off x="2243880" y="722520"/>
            <a:ext cx="4814640" cy="516600"/>
          </a:xfrm>
          <a:prstGeom prst="rect">
            <a:avLst/>
          </a:prstGeom>
          <a:noFill/>
          <a:ln cap="rnd" w="6480">
            <a:solidFill>
              <a:srgbClr val="000000"/>
            </a:solidFill>
            <a:custDash>
              <a:ds d="4900000000" sp="3675000000"/>
            </a:custDash>
            <a:round/>
          </a:ln>
        </p:spPr>
        <p:txBody>
          <a:bodyPr lIns="90000" rIns="90000" tIns="91440" bIns="91440" anchor="ctr"/>
          <a:p>
            <a:pPr>
              <a:lnSpc>
                <a:spcPct val="100000"/>
              </a:lnSpc>
            </a:pPr>
            <a:r>
              <a:rPr lang="fr-FR" sz="1100">
                <a:solidFill>
                  <a:srgbClr val="000000"/>
                </a:solidFill>
                <a:latin typeface="Futura Condensed"/>
              </a:rPr>
              <a:t>PROJECT REFLECTIONS BY: ____________________________________________</a:t>
            </a:r>
            <a:endParaRPr/>
          </a:p>
        </p:txBody>
      </p:sp>
      <p:sp>
        <p:nvSpPr>
          <p:cNvPr id="598" name="CustomShape 15"/>
          <p:cNvSpPr/>
          <p:nvPr/>
        </p:nvSpPr>
        <p:spPr>
          <a:xfrm>
            <a:off x="2149200" y="1196280"/>
            <a:ext cx="5145120" cy="2725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Use the prompts below to reflect on your design process. </a:t>
            </a:r>
            <a:endParaRPr/>
          </a:p>
        </p:txBody>
      </p:sp>
      <p:sp>
        <p:nvSpPr>
          <p:cNvPr id="599" name="CustomShape 16"/>
          <p:cNvSpPr/>
          <p:nvPr/>
        </p:nvSpPr>
        <p:spPr>
          <a:xfrm>
            <a:off x="0" y="1787760"/>
            <a:ext cx="7581600" cy="478800"/>
          </a:xfrm>
          <a:prstGeom prst="rect">
            <a:avLst/>
          </a:prstGeom>
          <a:solidFill>
            <a:srgbClr val="ea6a09"/>
          </a:solidFill>
          <a:ln w="9360">
            <a:noFill/>
          </a:ln>
        </p:spPr>
      </p:sp>
      <p:sp>
        <p:nvSpPr>
          <p:cNvPr id="600" name="CustomShape 17"/>
          <p:cNvSpPr/>
          <p:nvPr/>
        </p:nvSpPr>
        <p:spPr>
          <a:xfrm>
            <a:off x="457200" y="1789920"/>
            <a:ext cx="676116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a:t>
            </a:r>
            <a:endParaRPr/>
          </a:p>
        </p:txBody>
      </p:sp>
      <p:sp>
        <p:nvSpPr>
          <p:cNvPr id="601" name="CustomShape 18"/>
          <p:cNvSpPr/>
          <p:nvPr/>
        </p:nvSpPr>
        <p:spPr>
          <a:xfrm>
            <a:off x="0" y="4493160"/>
            <a:ext cx="7581600" cy="478800"/>
          </a:xfrm>
          <a:prstGeom prst="rect">
            <a:avLst/>
          </a:prstGeom>
          <a:solidFill>
            <a:srgbClr val="ea6a09"/>
          </a:solidFill>
          <a:ln w="9360">
            <a:noFill/>
          </a:ln>
        </p:spPr>
      </p:sp>
      <p:sp>
        <p:nvSpPr>
          <p:cNvPr id="602" name="CustomShape 19"/>
          <p:cNvSpPr/>
          <p:nvPr/>
        </p:nvSpPr>
        <p:spPr>
          <a:xfrm>
            <a:off x="457200" y="4495320"/>
            <a:ext cx="676116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SO WHAT?</a:t>
            </a:r>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3" name="CustomShape 1"/>
          <p:cNvSpPr/>
          <p:nvPr/>
        </p:nvSpPr>
        <p:spPr>
          <a:xfrm>
            <a:off x="550440" y="3328560"/>
            <a:ext cx="3230640" cy="36489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Create a celebratory mood in the space by inviting guests, playing music, hanging decorations, and/or providing snacks. </a:t>
            </a:r>
            <a:endParaRPr/>
          </a:p>
          <a:p>
            <a:pPr>
              <a:lnSpc>
                <a:spcPct val="100000"/>
              </a:lnSpc>
            </a:pPr>
            <a:endParaRPr/>
          </a:p>
          <a:p>
            <a:pPr>
              <a:lnSpc>
                <a:spcPct val="100000"/>
              </a:lnSpc>
              <a:buFont typeface="Wingdings" charset="2"/>
              <a:buChar char=""/>
            </a:pPr>
            <a:r>
              <a:rPr lang="fr-FR" sz="1200">
                <a:solidFill>
                  <a:srgbClr val="000000"/>
                </a:solidFill>
                <a:latin typeface="Futura Condensed"/>
              </a:rPr>
              <a:t>Optionally, use a projector and screen to display projects. </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Invite students to share their final projects and discuss their design processes with others. Optionally, make student progress visible by having design notebooks and prior projects available.</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reflect on all of their creative computing experiences by reviewing their design journals and responding to the reflection prompts in their design journals or in a group discussion.</a:t>
            </a:r>
            <a:endParaRPr/>
          </a:p>
        </p:txBody>
      </p:sp>
      <p:sp>
        <p:nvSpPr>
          <p:cNvPr id="604" name="CustomShape 2"/>
          <p:cNvSpPr/>
          <p:nvPr/>
        </p:nvSpPr>
        <p:spPr>
          <a:xfrm>
            <a:off x="45720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605" name="Line 3"/>
          <p:cNvSpPr/>
          <p:nvPr/>
        </p:nvSpPr>
        <p:spPr>
          <a:xfrm flipV="1">
            <a:off x="550080" y="3163320"/>
            <a:ext cx="3231360" cy="8640"/>
          </a:xfrm>
          <a:prstGeom prst="line">
            <a:avLst/>
          </a:prstGeom>
          <a:ln w="9360">
            <a:solidFill>
              <a:srgbClr val="000000"/>
            </a:solidFill>
            <a:round/>
          </a:ln>
        </p:spPr>
      </p:sp>
      <p:sp>
        <p:nvSpPr>
          <p:cNvPr id="606" name="CustomShape 4"/>
          <p:cNvSpPr/>
          <p:nvPr/>
        </p:nvSpPr>
        <p:spPr>
          <a:xfrm>
            <a:off x="1299960" y="595800"/>
            <a:ext cx="2815200" cy="607680"/>
          </a:xfrm>
          <a:prstGeom prst="rect">
            <a:avLst/>
          </a:prstGeom>
          <a:noFill/>
          <a:ln>
            <a:noFill/>
          </a:ln>
        </p:spPr>
        <p:txBody>
          <a:bodyPr lIns="90000" rIns="90000" tIns="45000" bIns="45000"/>
          <a:p>
            <a:pPr>
              <a:lnSpc>
                <a:spcPct val="100000"/>
              </a:lnSpc>
            </a:pPr>
            <a:r>
              <a:rPr lang="fr-FR" sz="3400">
                <a:solidFill>
                  <a:srgbClr val="000000"/>
                </a:solidFill>
                <a:latin typeface="Futura Condensed"/>
              </a:rPr>
              <a:t>SHOWCASE</a:t>
            </a:r>
            <a:endParaRPr/>
          </a:p>
        </p:txBody>
      </p:sp>
      <p:sp>
        <p:nvSpPr>
          <p:cNvPr id="607" name="CustomShape 5"/>
          <p:cNvSpPr/>
          <p:nvPr/>
        </p:nvSpPr>
        <p:spPr>
          <a:xfrm>
            <a:off x="4214520" y="795240"/>
            <a:ext cx="2999160" cy="13975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share their final projects with others and reflect on their overall design process and computational creation experiences</a:t>
            </a:r>
            <a:endParaRPr/>
          </a:p>
        </p:txBody>
      </p:sp>
      <p:sp>
        <p:nvSpPr>
          <p:cNvPr id="608" name="CustomShape 6"/>
          <p:cNvSpPr/>
          <p:nvPr/>
        </p:nvSpPr>
        <p:spPr>
          <a:xfrm>
            <a:off x="4105080" y="3328560"/>
            <a:ext cx="3116520" cy="4543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projector and screen for presentations (optional)</a:t>
            </a:r>
            <a:endParaRPr/>
          </a:p>
        </p:txBody>
      </p:sp>
      <p:sp>
        <p:nvSpPr>
          <p:cNvPr id="609" name="CustomShape 7"/>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610" name="Line 8"/>
          <p:cNvSpPr/>
          <p:nvPr/>
        </p:nvSpPr>
        <p:spPr>
          <a:xfrm flipV="1">
            <a:off x="4104720" y="3163320"/>
            <a:ext cx="3117240" cy="8640"/>
          </a:xfrm>
          <a:prstGeom prst="line">
            <a:avLst/>
          </a:prstGeom>
          <a:ln w="9360">
            <a:solidFill>
              <a:srgbClr val="000000"/>
            </a:solidFill>
            <a:round/>
          </a:ln>
        </p:spPr>
      </p:sp>
      <p:sp>
        <p:nvSpPr>
          <p:cNvPr id="611" name="CustomShape 9"/>
          <p:cNvSpPr/>
          <p:nvPr/>
        </p:nvSpPr>
        <p:spPr>
          <a:xfrm>
            <a:off x="4105080" y="4217760"/>
            <a:ext cx="3116520" cy="13669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Look through your design notebook. What types of notes did you take? </a:t>
            </a:r>
            <a:endParaRPr/>
          </a:p>
          <a:p>
            <a:pPr>
              <a:lnSpc>
                <a:spcPct val="100000"/>
              </a:lnSpc>
              <a:buFont typeface="Lucida Grande"/>
              <a:buChar char="+"/>
            </a:pPr>
            <a:r>
              <a:rPr lang="fr-FR" sz="1200">
                <a:solidFill>
                  <a:srgbClr val="000000"/>
                </a:solidFill>
                <a:latin typeface="Futura Condensed"/>
              </a:rPr>
              <a:t>Which notes were most helpful?</a:t>
            </a:r>
            <a:endParaRPr/>
          </a:p>
          <a:p>
            <a:pPr>
              <a:lnSpc>
                <a:spcPct val="100000"/>
              </a:lnSpc>
              <a:buFont typeface="Lucida Grande"/>
              <a:buChar char="+"/>
            </a:pPr>
            <a:r>
              <a:rPr lang="fr-FR" sz="1200">
                <a:solidFill>
                  <a:srgbClr val="000000"/>
                </a:solidFill>
                <a:latin typeface="Futura Condensed"/>
              </a:rPr>
              <a:t>What has been your favorite Scratch project to work on so far? Why is it your favorite?</a:t>
            </a:r>
            <a:endParaRPr/>
          </a:p>
          <a:p>
            <a:pPr>
              <a:lnSpc>
                <a:spcPct val="100000"/>
              </a:lnSpc>
              <a:buFont typeface="Lucida Grande"/>
              <a:buChar char="+"/>
            </a:pPr>
            <a:r>
              <a:rPr lang="fr-FR" sz="1200">
                <a:solidFill>
                  <a:srgbClr val="000000"/>
                </a:solidFill>
                <a:latin typeface="Futura Condensed"/>
              </a:rPr>
              <a:t>What do you want to create next?</a:t>
            </a:r>
            <a:endParaRPr/>
          </a:p>
        </p:txBody>
      </p:sp>
      <p:sp>
        <p:nvSpPr>
          <p:cNvPr id="612" name="CustomShape 10"/>
          <p:cNvSpPr/>
          <p:nvPr/>
        </p:nvSpPr>
        <p:spPr>
          <a:xfrm>
            <a:off x="4007880" y="3721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613" name="Line 11"/>
          <p:cNvSpPr/>
          <p:nvPr/>
        </p:nvSpPr>
        <p:spPr>
          <a:xfrm flipV="1">
            <a:off x="4104720" y="4052520"/>
            <a:ext cx="3117240" cy="8280"/>
          </a:xfrm>
          <a:prstGeom prst="line">
            <a:avLst/>
          </a:prstGeom>
          <a:ln w="9360">
            <a:solidFill>
              <a:srgbClr val="000000"/>
            </a:solidFill>
            <a:round/>
          </a:ln>
        </p:spPr>
      </p:sp>
      <p:sp>
        <p:nvSpPr>
          <p:cNvPr id="614" name="CustomShape 12"/>
          <p:cNvSpPr/>
          <p:nvPr/>
        </p:nvSpPr>
        <p:spPr>
          <a:xfrm>
            <a:off x="4105080" y="6030360"/>
            <a:ext cx="3116520" cy="6368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each team or individual have the opportunity to share their work and be celebrated?</a:t>
            </a:r>
            <a:endParaRPr/>
          </a:p>
        </p:txBody>
      </p:sp>
      <p:sp>
        <p:nvSpPr>
          <p:cNvPr id="615" name="CustomShape 13"/>
          <p:cNvSpPr/>
          <p:nvPr/>
        </p:nvSpPr>
        <p:spPr>
          <a:xfrm>
            <a:off x="4007880" y="55346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616" name="Line 14"/>
          <p:cNvSpPr/>
          <p:nvPr/>
        </p:nvSpPr>
        <p:spPr>
          <a:xfrm flipV="1">
            <a:off x="4104720" y="5865480"/>
            <a:ext cx="3117240" cy="8280"/>
          </a:xfrm>
          <a:prstGeom prst="line">
            <a:avLst/>
          </a:prstGeom>
          <a:ln w="9360">
            <a:solidFill>
              <a:srgbClr val="000000"/>
            </a:solidFill>
            <a:round/>
          </a:ln>
        </p:spPr>
      </p:sp>
      <p:sp>
        <p:nvSpPr>
          <p:cNvPr id="617" name="CustomShape 15"/>
          <p:cNvSpPr/>
          <p:nvPr/>
        </p:nvSpPr>
        <p:spPr>
          <a:xfrm>
            <a:off x="2527920" y="16923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618" name="Picture 53" descr=""/>
          <p:cNvPicPr/>
          <p:nvPr/>
        </p:nvPicPr>
        <p:blipFill>
          <a:blip r:embed="rId1"/>
          <a:srcRect l="0" t="17487" r="0" b="0"/>
          <a:stretch>
            <a:fillRect/>
          </a:stretch>
        </p:blipFill>
        <p:spPr>
          <a:xfrm>
            <a:off x="2270880" y="1808280"/>
            <a:ext cx="324000" cy="267120"/>
          </a:xfrm>
          <a:prstGeom prst="rect">
            <a:avLst/>
          </a:prstGeom>
          <a:ln>
            <a:noFill/>
          </a:ln>
        </p:spPr>
      </p:pic>
      <p:sp>
        <p:nvSpPr>
          <p:cNvPr id="619" name="Line 16"/>
          <p:cNvSpPr/>
          <p:nvPr/>
        </p:nvSpPr>
        <p:spPr>
          <a:xfrm>
            <a:off x="3882960" y="794160"/>
            <a:ext cx="0" cy="1123200"/>
          </a:xfrm>
          <a:prstGeom prst="line">
            <a:avLst/>
          </a:prstGeom>
          <a:ln cap="rnd" w="3240">
            <a:solidFill>
              <a:srgbClr val="000000"/>
            </a:solidFill>
            <a:custDash>
              <a:ds d="4900000000" sp="3675000000"/>
            </a:custDash>
            <a:round/>
          </a:ln>
        </p:spPr>
      </p:sp>
      <p:sp>
        <p:nvSpPr>
          <p:cNvPr id="620" name="Line 17"/>
          <p:cNvSpPr/>
          <p:nvPr/>
        </p:nvSpPr>
        <p:spPr>
          <a:xfrm flipH="1">
            <a:off x="3661920" y="794520"/>
            <a:ext cx="221040" cy="0"/>
          </a:xfrm>
          <a:prstGeom prst="line">
            <a:avLst/>
          </a:prstGeom>
          <a:ln cap="rnd" w="3240">
            <a:solidFill>
              <a:srgbClr val="000000"/>
            </a:solidFill>
            <a:custDash>
              <a:ds d="4900000000" sp="3675000000"/>
            </a:custDash>
            <a:round/>
          </a:ln>
        </p:spPr>
      </p:sp>
      <p:sp>
        <p:nvSpPr>
          <p:cNvPr id="621" name="Line 18"/>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622" name="Line 19"/>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623"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624" name="Line 21"/>
          <p:cNvSpPr/>
          <p:nvPr/>
        </p:nvSpPr>
        <p:spPr>
          <a:xfrm flipV="1">
            <a:off x="550800" y="7968960"/>
            <a:ext cx="6671160" cy="14040"/>
          </a:xfrm>
          <a:prstGeom prst="line">
            <a:avLst/>
          </a:prstGeom>
          <a:ln w="9360">
            <a:solidFill>
              <a:srgbClr val="000000"/>
            </a:solidFill>
            <a:round/>
          </a:ln>
        </p:spPr>
      </p:sp>
      <p:sp>
        <p:nvSpPr>
          <p:cNvPr id="625"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626"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627"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628"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629"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630"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631"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632" name="CustomShape 29"/>
          <p:cNvSpPr/>
          <p:nvPr/>
        </p:nvSpPr>
        <p:spPr>
          <a:xfrm>
            <a:off x="551160" y="8142840"/>
            <a:ext cx="3230640" cy="22795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Sharing can take place in a variety of ways: individuals presenting to the entire group, concurrent subsets of students presenting, live demos, accessing projects from the web, etc.</a:t>
            </a:r>
            <a:endParaRPr/>
          </a:p>
          <a:p>
            <a:pPr>
              <a:lnSpc>
                <a:spcPct val="100000"/>
              </a:lnSpc>
              <a:buFont typeface="Lucida Grande"/>
              <a:buChar char="+"/>
            </a:pPr>
            <a:r>
              <a:rPr lang="fr-FR" sz="1200">
                <a:solidFill>
                  <a:srgbClr val="000000"/>
                </a:solidFill>
                <a:latin typeface="Futura Condensed"/>
              </a:rPr>
              <a:t>Project portfolios, design journals, final project feedback handouts, and final project reflection handouts are a few (of many different possible) types of artifacts that may be collected for assessment purposes. (See Appendix.)</a:t>
            </a:r>
            <a:endParaRPr/>
          </a:p>
        </p:txBody>
      </p:sp>
      <p:sp>
        <p:nvSpPr>
          <p:cNvPr id="633"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130</a:t>
            </a:r>
            <a:endParaRPr/>
          </a:p>
        </p:txBody>
      </p:sp>
      <p:pic>
        <p:nvPicPr>
          <p:cNvPr id="634" name="Picture 45" descr=""/>
          <p:cNvPicPr/>
          <p:nvPr/>
        </p:nvPicPr>
        <p:blipFill>
          <a:blip r:embed="rId2"/>
          <a:stretch>
            <a:fillRect/>
          </a:stretch>
        </p:blipFill>
        <p:spPr>
          <a:xfrm>
            <a:off x="550440" y="0"/>
            <a:ext cx="493200" cy="2791080"/>
          </a:xfrm>
          <a:prstGeom prst="rect">
            <a:avLst/>
          </a:prstGeom>
          <a:ln>
            <a:noFill/>
          </a:ln>
        </p:spPr>
      </p:pic>
      <p:sp>
        <p:nvSpPr>
          <p:cNvPr id="635" name="CustomShape 31"/>
          <p:cNvSpPr/>
          <p:nvPr/>
        </p:nvSpPr>
        <p:spPr>
          <a:xfrm rot="5400000">
            <a:off x="-257400" y="971280"/>
            <a:ext cx="210384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36" name="Picture 1" descr=""/>
          <p:cNvPicPr/>
          <p:nvPr/>
        </p:nvPicPr>
        <p:blipFill>
          <a:blip r:embed="rId1"/>
          <a:stretch>
            <a:fillRect/>
          </a:stretch>
        </p:blipFill>
        <p:spPr>
          <a:xfrm>
            <a:off x="0" y="0"/>
            <a:ext cx="7771680" cy="1005768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7" name="CustomShape 1"/>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132</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0" name="CustomShape 1"/>
          <p:cNvSpPr/>
          <p:nvPr/>
        </p:nvSpPr>
        <p:spPr>
          <a:xfrm>
            <a:off x="474120" y="2357640"/>
            <a:ext cx="2873520" cy="516960"/>
          </a:xfrm>
          <a:prstGeom prst="rect">
            <a:avLst/>
          </a:prstGeom>
          <a:noFill/>
          <a:ln>
            <a:noFill/>
          </a:ln>
        </p:spPr>
        <p:txBody>
          <a:bodyPr lIns="90000" rIns="90000" tIns="45000" bIns="45000" anchor="ctr"/>
          <a:p>
            <a:pPr>
              <a:lnSpc>
                <a:spcPct val="100000"/>
              </a:lnSpc>
            </a:pPr>
            <a:r>
              <a:rPr lang="fr-FR" sz="2800">
                <a:solidFill>
                  <a:srgbClr val="ffffff"/>
                </a:solidFill>
                <a:latin typeface="Arial Narrow"/>
              </a:rPr>
              <a:t>THE “BIG IDEA”</a:t>
            </a:r>
            <a:endParaRPr/>
          </a:p>
        </p:txBody>
      </p:sp>
      <p:sp>
        <p:nvSpPr>
          <p:cNvPr id="121" name="CustomShape 2"/>
          <p:cNvSpPr/>
          <p:nvPr/>
        </p:nvSpPr>
        <p:spPr>
          <a:xfrm>
            <a:off x="4669560" y="4728960"/>
            <a:ext cx="2658960" cy="3655440"/>
          </a:xfrm>
          <a:prstGeom prst="rect">
            <a:avLst/>
          </a:prstGeom>
          <a:noFill/>
          <a:ln w="6480">
            <a:noFill/>
          </a:ln>
        </p:spPr>
        <p:txBody>
          <a:bodyPr lIns="90000" rIns="90000" tIns="45000" bIns="45000"/>
          <a:p>
            <a:pPr algn="just">
              <a:lnSpc>
                <a:spcPct val="100000"/>
              </a:lnSpc>
            </a:pPr>
            <a:r>
              <a:rPr lang="fr-FR">
                <a:solidFill>
                  <a:srgbClr val="000000"/>
                </a:solidFill>
                <a:latin typeface="Futura Condensed"/>
              </a:rPr>
              <a:t>Throughout the duration of the hackathon, students will engage in iterative cycles in which they PLAN, MAKE, and SHARE. This iterative cycle encourages students to engage in meaningful acts of ideation, creation, and reflection.</a:t>
            </a:r>
            <a:endParaRPr/>
          </a:p>
        </p:txBody>
      </p:sp>
      <p:pic>
        <p:nvPicPr>
          <p:cNvPr id="122" name="Picture 87" descr=""/>
          <p:cNvPicPr/>
          <p:nvPr/>
        </p:nvPicPr>
        <p:blipFill>
          <a:blip r:embed="rId1"/>
          <a:srcRect l="175986" t="1942720" r="-1820359" b="-353227"/>
          <a:stretch>
            <a:fillRect/>
          </a:stretch>
        </p:blipFill>
        <p:spPr>
          <a:xfrm>
            <a:off x="2802960" y="7241400"/>
            <a:ext cx="2058120" cy="1258920"/>
          </a:xfrm>
          <a:prstGeom prst="rect">
            <a:avLst/>
          </a:prstGeom>
          <a:ln>
            <a:noFill/>
          </a:ln>
        </p:spPr>
      </p:pic>
      <p:sp>
        <p:nvSpPr>
          <p:cNvPr id="123" name="CustomShape 3"/>
          <p:cNvSpPr/>
          <p:nvPr/>
        </p:nvSpPr>
        <p:spPr>
          <a:xfrm>
            <a:off x="3439440" y="8514720"/>
            <a:ext cx="1445760" cy="516600"/>
          </a:xfrm>
          <a:prstGeom prst="rect">
            <a:avLst/>
          </a:prstGeom>
          <a:noFill/>
          <a:ln w="6480">
            <a:noFill/>
          </a:ln>
        </p:spPr>
        <p:txBody>
          <a:bodyPr lIns="90000" rIns="90000" tIns="45000" bIns="45000"/>
          <a:p>
            <a:pPr>
              <a:lnSpc>
                <a:spcPct val="100000"/>
              </a:lnSpc>
            </a:pPr>
            <a:r>
              <a:rPr lang="fr-FR" sz="2800">
                <a:solidFill>
                  <a:srgbClr val="000000"/>
                </a:solidFill>
                <a:latin typeface="Futura Condensed"/>
              </a:rPr>
              <a:t>MAKE</a:t>
            </a:r>
            <a:endParaRPr/>
          </a:p>
        </p:txBody>
      </p:sp>
      <p:sp>
        <p:nvSpPr>
          <p:cNvPr id="124" name="CustomShape 4"/>
          <p:cNvSpPr/>
          <p:nvPr/>
        </p:nvSpPr>
        <p:spPr>
          <a:xfrm>
            <a:off x="2819880" y="8961840"/>
            <a:ext cx="2076120" cy="7588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Design and develop project creations with </a:t>
            </a:r>
            <a:endParaRPr/>
          </a:p>
          <a:p>
            <a:pPr algn="ctr">
              <a:lnSpc>
                <a:spcPct val="100000"/>
              </a:lnSpc>
            </a:pPr>
            <a:r>
              <a:rPr lang="fr-FR" sz="1100">
                <a:solidFill>
                  <a:srgbClr val="000000"/>
                </a:solidFill>
                <a:latin typeface="Futura Condensed"/>
              </a:rPr>
              <a:t>resources and help from others.</a:t>
            </a:r>
            <a:endParaRPr/>
          </a:p>
        </p:txBody>
      </p:sp>
      <p:pic>
        <p:nvPicPr>
          <p:cNvPr id="125" name="Picture 41" descr=""/>
          <p:cNvPicPr/>
          <p:nvPr/>
        </p:nvPicPr>
        <p:blipFill>
          <a:blip r:embed="rId2"/>
          <a:stretch>
            <a:fillRect/>
          </a:stretch>
        </p:blipFill>
        <p:spPr>
          <a:xfrm>
            <a:off x="2975400" y="8575560"/>
            <a:ext cx="380520" cy="380520"/>
          </a:xfrm>
          <a:prstGeom prst="rect">
            <a:avLst/>
          </a:prstGeom>
          <a:ln>
            <a:noFill/>
          </a:ln>
        </p:spPr>
      </p:pic>
      <p:pic>
        <p:nvPicPr>
          <p:cNvPr id="126" name="Picture 35" descr=""/>
          <p:cNvPicPr/>
          <p:nvPr/>
        </p:nvPicPr>
        <p:blipFill>
          <a:blip r:embed="rId3"/>
          <a:srcRect l="-2667842" t="-928141" r="-2610664" b="2446174"/>
          <a:stretch>
            <a:fillRect/>
          </a:stretch>
        </p:blipFill>
        <p:spPr>
          <a:xfrm>
            <a:off x="572400" y="7241400"/>
            <a:ext cx="1911600" cy="1258920"/>
          </a:xfrm>
          <a:prstGeom prst="rect">
            <a:avLst/>
          </a:prstGeom>
          <a:ln>
            <a:noFill/>
          </a:ln>
        </p:spPr>
      </p:pic>
      <p:pic>
        <p:nvPicPr>
          <p:cNvPr id="127" name="Picture 36" descr=""/>
          <p:cNvPicPr/>
          <p:nvPr/>
        </p:nvPicPr>
        <p:blipFill>
          <a:blip r:embed="rId4"/>
          <a:stretch>
            <a:fillRect/>
          </a:stretch>
        </p:blipFill>
        <p:spPr>
          <a:xfrm>
            <a:off x="538560" y="8571240"/>
            <a:ext cx="411120" cy="411120"/>
          </a:xfrm>
          <a:prstGeom prst="rect">
            <a:avLst/>
          </a:prstGeom>
          <a:ln>
            <a:noFill/>
          </a:ln>
        </p:spPr>
      </p:pic>
      <p:sp>
        <p:nvSpPr>
          <p:cNvPr id="128" name="CustomShape 5"/>
          <p:cNvSpPr/>
          <p:nvPr/>
        </p:nvSpPr>
        <p:spPr>
          <a:xfrm>
            <a:off x="1023840" y="8521920"/>
            <a:ext cx="1373760" cy="516600"/>
          </a:xfrm>
          <a:prstGeom prst="rect">
            <a:avLst/>
          </a:prstGeom>
          <a:noFill/>
          <a:ln w="6480">
            <a:noFill/>
          </a:ln>
        </p:spPr>
        <p:txBody>
          <a:bodyPr lIns="90000" rIns="90000" tIns="45000" bIns="45000"/>
          <a:p>
            <a:pPr>
              <a:lnSpc>
                <a:spcPct val="100000"/>
              </a:lnSpc>
            </a:pPr>
            <a:r>
              <a:rPr lang="fr-FR" sz="2800">
                <a:solidFill>
                  <a:srgbClr val="000000"/>
                </a:solidFill>
                <a:latin typeface="Futura Condensed"/>
              </a:rPr>
              <a:t>PLAN</a:t>
            </a:r>
            <a:endParaRPr/>
          </a:p>
        </p:txBody>
      </p:sp>
      <p:sp>
        <p:nvSpPr>
          <p:cNvPr id="129" name="CustomShape 6"/>
          <p:cNvSpPr/>
          <p:nvPr/>
        </p:nvSpPr>
        <p:spPr>
          <a:xfrm>
            <a:off x="482400" y="8970840"/>
            <a:ext cx="2001960" cy="5914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What do you want to work on? Brainstorm ideas and prepare a plan of action!</a:t>
            </a:r>
            <a:endParaRPr/>
          </a:p>
        </p:txBody>
      </p:sp>
      <p:sp>
        <p:nvSpPr>
          <p:cNvPr id="130" name="CustomShape 7"/>
          <p:cNvSpPr/>
          <p:nvPr/>
        </p:nvSpPr>
        <p:spPr>
          <a:xfrm>
            <a:off x="5340240" y="8618760"/>
            <a:ext cx="362160" cy="271440"/>
          </a:xfrm>
          <a:prstGeom prst="wedgeEllipseCallout">
            <a:avLst>
              <a:gd name="adj1" fmla="val -24354"/>
              <a:gd name="adj2" fmla="val 64848"/>
            </a:avLst>
          </a:prstGeom>
          <a:noFill/>
          <a:ln w="12600">
            <a:solidFill>
              <a:srgbClr val="000000"/>
            </a:solidFill>
            <a:round/>
          </a:ln>
        </p:spPr>
      </p:sp>
      <p:sp>
        <p:nvSpPr>
          <p:cNvPr id="131" name="CustomShape 8"/>
          <p:cNvSpPr/>
          <p:nvPr/>
        </p:nvSpPr>
        <p:spPr>
          <a:xfrm>
            <a:off x="5870880" y="8511120"/>
            <a:ext cx="1384200" cy="942480"/>
          </a:xfrm>
          <a:prstGeom prst="rect">
            <a:avLst/>
          </a:prstGeom>
          <a:noFill/>
          <a:ln w="6480">
            <a:noFill/>
          </a:ln>
        </p:spPr>
        <p:txBody>
          <a:bodyPr lIns="90000" rIns="90000" tIns="45000" bIns="45000"/>
          <a:p>
            <a:pPr>
              <a:lnSpc>
                <a:spcPct val="100000"/>
              </a:lnSpc>
            </a:pPr>
            <a:r>
              <a:rPr lang="fr-FR" sz="2800">
                <a:solidFill>
                  <a:srgbClr val="000000"/>
                </a:solidFill>
                <a:latin typeface="Futura Condensed"/>
              </a:rPr>
              <a:t>SHARE</a:t>
            </a:r>
            <a:endParaRPr/>
          </a:p>
        </p:txBody>
      </p:sp>
      <p:sp>
        <p:nvSpPr>
          <p:cNvPr id="132" name="CustomShape 9"/>
          <p:cNvSpPr/>
          <p:nvPr/>
        </p:nvSpPr>
        <p:spPr>
          <a:xfrm>
            <a:off x="5231520" y="8958240"/>
            <a:ext cx="2023560" cy="7588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Share your project with others and gather feedback to guide your next steps!</a:t>
            </a:r>
            <a:endParaRPr/>
          </a:p>
        </p:txBody>
      </p:sp>
      <p:pic>
        <p:nvPicPr>
          <p:cNvPr id="133" name="Picture 88" descr=""/>
          <p:cNvPicPr/>
          <p:nvPr/>
        </p:nvPicPr>
        <p:blipFill>
          <a:blip r:embed="rId5"/>
          <a:srcRect l="0" t="-1785728" r="0" b="398644"/>
          <a:stretch>
            <a:fillRect/>
          </a:stretch>
        </p:blipFill>
        <p:spPr>
          <a:xfrm>
            <a:off x="5277240" y="7241400"/>
            <a:ext cx="1931760" cy="1258920"/>
          </a:xfrm>
          <a:prstGeom prst="rect">
            <a:avLst/>
          </a:prstGeom>
          <a:ln>
            <a:noFill/>
          </a:ln>
        </p:spPr>
      </p:pic>
      <p:sp>
        <p:nvSpPr>
          <p:cNvPr id="134" name="CustomShape 10"/>
          <p:cNvSpPr/>
          <p:nvPr/>
        </p:nvSpPr>
        <p:spPr>
          <a:xfrm>
            <a:off x="472320" y="1328040"/>
            <a:ext cx="6856200" cy="264456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a:t>
            </a:r>
            <a:r>
              <a:rPr lang="fr-FR" sz="1200">
                <a:solidFill>
                  <a:srgbClr val="000000"/>
                </a:solidFill>
                <a:latin typeface="Futura Condensed"/>
              </a:rPr>
              <a:t>Hack” has a negative connotation to some – but it has a long history of standing for playfulness, curiosity, persistence, and creativity. One of our favorite definitions frames “hack” as “an appropriate application of ingenuity”. With this definition, what better capacity for young learners than learning how to “hack”?</a:t>
            </a:r>
            <a:endParaRPr/>
          </a:p>
          <a:p>
            <a:pPr algn="just">
              <a:lnSpc>
                <a:spcPct val="100000"/>
              </a:lnSpc>
            </a:pPr>
            <a:endParaRPr/>
          </a:p>
          <a:p>
            <a:pPr algn="just">
              <a:lnSpc>
                <a:spcPct val="100000"/>
              </a:lnSpc>
            </a:pPr>
            <a:r>
              <a:rPr lang="fr-FR" sz="1200">
                <a:solidFill>
                  <a:srgbClr val="000000"/>
                </a:solidFill>
                <a:latin typeface="Futura Condensed"/>
              </a:rPr>
              <a:t>A hackathon takes the playful ingenuity of hacking – and situates it in an intensely focused and time-limited context. In this unit, learners will brainstorm an idea, develop a project, and showcase a final prototype using an iterative plan-make-share cycle.</a:t>
            </a:r>
            <a:endParaRPr/>
          </a:p>
          <a:p>
            <a:pPr algn="just">
              <a:lnSpc>
                <a:spcPct val="100000"/>
              </a:lnSpc>
            </a:pPr>
            <a:endParaRPr/>
          </a:p>
          <a:p>
            <a:pPr algn="just">
              <a:lnSpc>
                <a:spcPct val="100000"/>
              </a:lnSpc>
            </a:pPr>
            <a:r>
              <a:rPr lang="fr-FR" sz="1200">
                <a:solidFill>
                  <a:srgbClr val="000000"/>
                </a:solidFill>
                <a:latin typeface="Futura Condensed"/>
              </a:rPr>
              <a:t>Hackathons provide excellent opportunities for learners to invent their own personally meaningful and relevant projects to work on, which can be developed as independent final projects or in collaborative teams. It is a chance for students to demonstrate their knowledge in Scratch, expand upon current skills, and develop and test ideas within a collaborative, creative, flexible, and playful learning environment. </a:t>
            </a:r>
            <a:endParaRPr/>
          </a:p>
        </p:txBody>
      </p:sp>
      <p:sp>
        <p:nvSpPr>
          <p:cNvPr id="135" name="CustomShape 11"/>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8b8b8b"/>
                </a:solidFill>
                <a:latin typeface="Futura Condensed"/>
              </a:rPr>
              <a:t>111</a:t>
            </a:r>
            <a:endParaRPr/>
          </a:p>
        </p:txBody>
      </p:sp>
      <p:sp>
        <p:nvSpPr>
          <p:cNvPr id="136" name="CustomShape 12"/>
          <p:cNvSpPr/>
          <p:nvPr/>
        </p:nvSpPr>
        <p:spPr>
          <a:xfrm rot="331800">
            <a:off x="727200" y="3781080"/>
            <a:ext cx="2976480" cy="2976480"/>
          </a:xfrm>
          <a:prstGeom prst="ellipse">
            <a:avLst/>
          </a:prstGeom>
          <a:noFill/>
          <a:ln cap="rnd" w="25560">
            <a:solidFill>
              <a:srgbClr val="a6a6a6"/>
            </a:solidFill>
            <a:custDash>
              <a:ds d="20164000000" sp="15123000000"/>
            </a:custDash>
            <a:round/>
          </a:ln>
        </p:spPr>
      </p:sp>
      <p:sp>
        <p:nvSpPr>
          <p:cNvPr id="137" name="CustomShape 13"/>
          <p:cNvSpPr/>
          <p:nvPr/>
        </p:nvSpPr>
        <p:spPr>
          <a:xfrm>
            <a:off x="1485720" y="3916440"/>
            <a:ext cx="106560" cy="98280"/>
          </a:xfrm>
          <a:prstGeom prst="rect">
            <a:avLst/>
          </a:prstGeom>
          <a:solidFill>
            <a:srgbClr val="ffffff"/>
          </a:solidFill>
          <a:ln w="25560">
            <a:solidFill>
              <a:srgbClr val="ffffff"/>
            </a:solidFill>
            <a:round/>
          </a:ln>
        </p:spPr>
      </p:sp>
      <p:sp>
        <p:nvSpPr>
          <p:cNvPr id="138" name="Line 14"/>
          <p:cNvSpPr/>
          <p:nvPr/>
        </p:nvSpPr>
        <p:spPr>
          <a:xfrm flipV="1">
            <a:off x="1461600" y="3936240"/>
            <a:ext cx="100440" cy="59040"/>
          </a:xfrm>
          <a:prstGeom prst="line">
            <a:avLst/>
          </a:prstGeom>
          <a:ln w="57240">
            <a:solidFill>
              <a:srgbClr val="a6a6a6"/>
            </a:solidFill>
            <a:round/>
            <a:tailEnd len="med" type="triangle" w="med"/>
          </a:ln>
        </p:spPr>
      </p:sp>
      <p:sp>
        <p:nvSpPr>
          <p:cNvPr id="139" name="CustomShape 15"/>
          <p:cNvSpPr/>
          <p:nvPr/>
        </p:nvSpPr>
        <p:spPr>
          <a:xfrm>
            <a:off x="1378440" y="6493680"/>
            <a:ext cx="106560" cy="98280"/>
          </a:xfrm>
          <a:prstGeom prst="rect">
            <a:avLst/>
          </a:prstGeom>
          <a:solidFill>
            <a:srgbClr val="ffffff"/>
          </a:solidFill>
          <a:ln w="25560">
            <a:solidFill>
              <a:srgbClr val="ffffff"/>
            </a:solidFill>
            <a:round/>
          </a:ln>
        </p:spPr>
      </p:sp>
      <p:sp>
        <p:nvSpPr>
          <p:cNvPr id="140" name="Line 16"/>
          <p:cNvSpPr/>
          <p:nvPr/>
        </p:nvSpPr>
        <p:spPr>
          <a:xfrm flipH="1" flipV="1">
            <a:off x="1436040" y="6540480"/>
            <a:ext cx="110520" cy="52200"/>
          </a:xfrm>
          <a:prstGeom prst="line">
            <a:avLst/>
          </a:prstGeom>
          <a:ln w="57240">
            <a:solidFill>
              <a:srgbClr val="a6a6a6"/>
            </a:solidFill>
            <a:round/>
            <a:tailEnd len="med" type="triangle" w="med"/>
          </a:ln>
        </p:spPr>
      </p:sp>
      <p:sp>
        <p:nvSpPr>
          <p:cNvPr id="141" name="CustomShape 17"/>
          <p:cNvSpPr/>
          <p:nvPr/>
        </p:nvSpPr>
        <p:spPr>
          <a:xfrm>
            <a:off x="3673800" y="5259600"/>
            <a:ext cx="106560" cy="98280"/>
          </a:xfrm>
          <a:prstGeom prst="rect">
            <a:avLst/>
          </a:prstGeom>
          <a:solidFill>
            <a:srgbClr val="ffffff"/>
          </a:solidFill>
          <a:ln w="25560">
            <a:solidFill>
              <a:srgbClr val="ffffff"/>
            </a:solidFill>
            <a:round/>
          </a:ln>
        </p:spPr>
      </p:sp>
      <p:sp>
        <p:nvSpPr>
          <p:cNvPr id="142" name="Line 18"/>
          <p:cNvSpPr/>
          <p:nvPr/>
        </p:nvSpPr>
        <p:spPr>
          <a:xfrm>
            <a:off x="3706560" y="5181480"/>
            <a:ext cx="0" cy="93240"/>
          </a:xfrm>
          <a:prstGeom prst="line">
            <a:avLst/>
          </a:prstGeom>
          <a:ln w="57240">
            <a:solidFill>
              <a:srgbClr val="a6a6a6"/>
            </a:solidFill>
            <a:round/>
            <a:tailEnd len="med" type="triangle" w="med"/>
          </a:ln>
        </p:spPr>
      </p:sp>
      <p:sp>
        <p:nvSpPr>
          <p:cNvPr id="143" name="CustomShape 19"/>
          <p:cNvSpPr/>
          <p:nvPr/>
        </p:nvSpPr>
        <p:spPr>
          <a:xfrm rot="8076000">
            <a:off x="1562040" y="3486240"/>
            <a:ext cx="1322640" cy="1322640"/>
          </a:xfrm>
          <a:prstGeom prst="teardrop">
            <a:avLst>
              <a:gd name="adj" fmla="val 100000"/>
            </a:avLst>
          </a:prstGeom>
          <a:solidFill>
            <a:srgbClr val="ea6a09"/>
          </a:solidFill>
          <a:ln w="38160">
            <a:solidFill>
              <a:srgbClr val="ffffff"/>
            </a:solidFill>
            <a:round/>
          </a:ln>
        </p:spPr>
      </p:sp>
      <p:sp>
        <p:nvSpPr>
          <p:cNvPr id="144" name="CustomShape 20"/>
          <p:cNvSpPr/>
          <p:nvPr/>
        </p:nvSpPr>
        <p:spPr>
          <a:xfrm rot="8076000">
            <a:off x="514080" y="5162760"/>
            <a:ext cx="1322640" cy="1322640"/>
          </a:xfrm>
          <a:prstGeom prst="teardrop">
            <a:avLst>
              <a:gd name="adj" fmla="val 100000"/>
            </a:avLst>
          </a:prstGeom>
          <a:solidFill>
            <a:srgbClr val="ea6a09"/>
          </a:solidFill>
          <a:ln w="38160">
            <a:solidFill>
              <a:srgbClr val="ffffff"/>
            </a:solidFill>
            <a:round/>
          </a:ln>
        </p:spPr>
      </p:sp>
      <p:sp>
        <p:nvSpPr>
          <p:cNvPr id="145" name="CustomShape 21"/>
          <p:cNvSpPr/>
          <p:nvPr/>
        </p:nvSpPr>
        <p:spPr>
          <a:xfrm>
            <a:off x="1689840" y="3670200"/>
            <a:ext cx="1066320" cy="364320"/>
          </a:xfrm>
          <a:prstGeom prst="rect">
            <a:avLst/>
          </a:prstGeom>
          <a:noFill/>
          <a:ln w="6480">
            <a:noFill/>
          </a:ln>
        </p:spPr>
        <p:txBody>
          <a:bodyPr lIns="90000" rIns="90000" tIns="45000" bIns="45000"/>
          <a:p>
            <a:pPr algn="ctr">
              <a:lnSpc>
                <a:spcPct val="100000"/>
              </a:lnSpc>
            </a:pPr>
            <a:r>
              <a:rPr lang="fr-FR">
                <a:solidFill>
                  <a:srgbClr val="ffffff"/>
                </a:solidFill>
                <a:latin typeface="Futura Condensed"/>
              </a:rPr>
              <a:t>PLAN</a:t>
            </a:r>
            <a:endParaRPr/>
          </a:p>
        </p:txBody>
      </p:sp>
      <p:sp>
        <p:nvSpPr>
          <p:cNvPr id="146" name="CustomShape 22"/>
          <p:cNvSpPr/>
          <p:nvPr/>
        </p:nvSpPr>
        <p:spPr>
          <a:xfrm>
            <a:off x="641880" y="5313600"/>
            <a:ext cx="1066320" cy="364320"/>
          </a:xfrm>
          <a:prstGeom prst="rect">
            <a:avLst/>
          </a:prstGeom>
          <a:noFill/>
          <a:ln w="6480">
            <a:noFill/>
          </a:ln>
        </p:spPr>
        <p:txBody>
          <a:bodyPr lIns="90000" rIns="90000" tIns="45000" bIns="45000"/>
          <a:p>
            <a:pPr algn="ctr">
              <a:lnSpc>
                <a:spcPct val="100000"/>
              </a:lnSpc>
            </a:pPr>
            <a:r>
              <a:rPr lang="fr-FR">
                <a:solidFill>
                  <a:srgbClr val="ffffff"/>
                </a:solidFill>
                <a:latin typeface="Futura Condensed"/>
              </a:rPr>
              <a:t>SHARE</a:t>
            </a:r>
            <a:endParaRPr/>
          </a:p>
        </p:txBody>
      </p:sp>
      <p:sp>
        <p:nvSpPr>
          <p:cNvPr id="147" name="CustomShape 23"/>
          <p:cNvSpPr/>
          <p:nvPr/>
        </p:nvSpPr>
        <p:spPr>
          <a:xfrm>
            <a:off x="811800" y="5754600"/>
            <a:ext cx="726480" cy="544680"/>
          </a:xfrm>
          <a:prstGeom prst="wedgeEllipseCallout">
            <a:avLst>
              <a:gd name="adj1" fmla="val -24354"/>
              <a:gd name="adj2" fmla="val 64848"/>
            </a:avLst>
          </a:prstGeom>
          <a:noFill/>
          <a:ln w="25560">
            <a:solidFill>
              <a:srgbClr val="ffffff"/>
            </a:solidFill>
            <a:round/>
          </a:ln>
        </p:spPr>
      </p:sp>
      <p:sp>
        <p:nvSpPr>
          <p:cNvPr id="148" name="CustomShape 24"/>
          <p:cNvSpPr/>
          <p:nvPr/>
        </p:nvSpPr>
        <p:spPr>
          <a:xfrm rot="8076000">
            <a:off x="2579400" y="5162760"/>
            <a:ext cx="1322640" cy="1322640"/>
          </a:xfrm>
          <a:prstGeom prst="teardrop">
            <a:avLst>
              <a:gd name="adj" fmla="val 100000"/>
            </a:avLst>
          </a:prstGeom>
          <a:solidFill>
            <a:srgbClr val="ea6a09"/>
          </a:solidFill>
          <a:ln w="38160">
            <a:solidFill>
              <a:srgbClr val="ffffff"/>
            </a:solidFill>
            <a:round/>
          </a:ln>
        </p:spPr>
      </p:sp>
      <p:sp>
        <p:nvSpPr>
          <p:cNvPr id="149" name="CustomShape 25"/>
          <p:cNvSpPr/>
          <p:nvPr/>
        </p:nvSpPr>
        <p:spPr>
          <a:xfrm>
            <a:off x="2707200" y="5343480"/>
            <a:ext cx="1066320" cy="364320"/>
          </a:xfrm>
          <a:prstGeom prst="rect">
            <a:avLst/>
          </a:prstGeom>
          <a:noFill/>
          <a:ln w="6480">
            <a:noFill/>
          </a:ln>
        </p:spPr>
        <p:txBody>
          <a:bodyPr lIns="90000" rIns="90000" tIns="45000" bIns="45000"/>
          <a:p>
            <a:pPr algn="ctr">
              <a:lnSpc>
                <a:spcPct val="100000"/>
              </a:lnSpc>
            </a:pPr>
            <a:r>
              <a:rPr lang="fr-FR">
                <a:solidFill>
                  <a:srgbClr val="ffffff"/>
                </a:solidFill>
                <a:latin typeface="Futura Condensed"/>
              </a:rPr>
              <a:t>MAKE</a:t>
            </a:r>
            <a:endParaRPr/>
          </a:p>
        </p:txBody>
      </p:sp>
      <p:sp>
        <p:nvSpPr>
          <p:cNvPr id="150" name="CustomShape 26"/>
          <p:cNvSpPr/>
          <p:nvPr/>
        </p:nvSpPr>
        <p:spPr>
          <a:xfrm>
            <a:off x="2020320" y="4066560"/>
            <a:ext cx="405000" cy="573840"/>
          </a:xfrm>
          <a:prstGeom prst="rect">
            <a:avLst/>
          </a:prstGeom>
          <a:noFill/>
          <a:ln w="19080">
            <a:solidFill>
              <a:srgbClr val="ffffff"/>
            </a:solidFill>
            <a:round/>
          </a:ln>
        </p:spPr>
      </p:sp>
      <p:sp>
        <p:nvSpPr>
          <p:cNvPr id="151" name="CustomShape 27"/>
          <p:cNvSpPr/>
          <p:nvPr/>
        </p:nvSpPr>
        <p:spPr>
          <a:xfrm>
            <a:off x="2131560" y="4317840"/>
            <a:ext cx="182880" cy="322200"/>
          </a:xfrm>
          <a:prstGeom prst="rect">
            <a:avLst/>
          </a:prstGeom>
          <a:noFill/>
          <a:ln w="19080">
            <a:solidFill>
              <a:srgbClr val="ffffff"/>
            </a:solidFill>
            <a:round/>
          </a:ln>
        </p:spPr>
      </p:sp>
      <p:sp>
        <p:nvSpPr>
          <p:cNvPr id="152" name="Line 28"/>
          <p:cNvSpPr/>
          <p:nvPr/>
        </p:nvSpPr>
        <p:spPr>
          <a:xfrm>
            <a:off x="2150280" y="4676040"/>
            <a:ext cx="145800" cy="0"/>
          </a:xfrm>
          <a:prstGeom prst="line">
            <a:avLst/>
          </a:prstGeom>
          <a:ln w="34920">
            <a:solidFill>
              <a:srgbClr val="ffffff"/>
            </a:solidFill>
            <a:round/>
          </a:ln>
        </p:spPr>
      </p:sp>
      <p:sp>
        <p:nvSpPr>
          <p:cNvPr id="153" name="Line 29"/>
          <p:cNvSpPr/>
          <p:nvPr/>
        </p:nvSpPr>
        <p:spPr>
          <a:xfrm>
            <a:off x="2150280" y="4712040"/>
            <a:ext cx="145800" cy="0"/>
          </a:xfrm>
          <a:prstGeom prst="line">
            <a:avLst/>
          </a:prstGeom>
          <a:ln w="34920">
            <a:solidFill>
              <a:srgbClr val="ffffff"/>
            </a:solidFill>
            <a:round/>
          </a:ln>
        </p:spPr>
      </p:sp>
      <p:sp>
        <p:nvSpPr>
          <p:cNvPr id="154" name="Line 30"/>
          <p:cNvSpPr/>
          <p:nvPr/>
        </p:nvSpPr>
        <p:spPr>
          <a:xfrm>
            <a:off x="2150280" y="4748760"/>
            <a:ext cx="145800" cy="0"/>
          </a:xfrm>
          <a:prstGeom prst="line">
            <a:avLst/>
          </a:prstGeom>
          <a:ln w="34920">
            <a:solidFill>
              <a:srgbClr val="ffffff"/>
            </a:solidFill>
            <a:round/>
          </a:ln>
        </p:spPr>
      </p:sp>
      <p:sp>
        <p:nvSpPr>
          <p:cNvPr id="155" name="Line 31"/>
          <p:cNvSpPr/>
          <p:nvPr/>
        </p:nvSpPr>
        <p:spPr>
          <a:xfrm>
            <a:off x="2163240" y="4690440"/>
            <a:ext cx="110880" cy="0"/>
          </a:xfrm>
          <a:prstGeom prst="line">
            <a:avLst/>
          </a:prstGeom>
          <a:ln w="22320">
            <a:solidFill>
              <a:srgbClr val="e46c0a"/>
            </a:solidFill>
            <a:round/>
          </a:ln>
        </p:spPr>
      </p:sp>
      <p:sp>
        <p:nvSpPr>
          <p:cNvPr id="156" name="Line 32"/>
          <p:cNvSpPr/>
          <p:nvPr/>
        </p:nvSpPr>
        <p:spPr>
          <a:xfrm>
            <a:off x="2165760" y="4731840"/>
            <a:ext cx="78840" cy="0"/>
          </a:xfrm>
          <a:prstGeom prst="line">
            <a:avLst/>
          </a:prstGeom>
          <a:ln w="22320">
            <a:solidFill>
              <a:srgbClr val="e46c0a"/>
            </a:solidFill>
            <a:round/>
          </a:ln>
        </p:spPr>
      </p:sp>
      <p:sp>
        <p:nvSpPr>
          <p:cNvPr id="157" name="CustomShape 33"/>
          <p:cNvSpPr/>
          <p:nvPr/>
        </p:nvSpPr>
        <p:spPr>
          <a:xfrm>
            <a:off x="2167200" y="4774680"/>
            <a:ext cx="111600" cy="25560"/>
          </a:xfrm>
          <a:prstGeom prst="rect">
            <a:avLst/>
          </a:prstGeom>
          <a:solidFill>
            <a:srgbClr val="ffffff"/>
          </a:solidFill>
          <a:ln w="19080">
            <a:noFill/>
          </a:ln>
        </p:spPr>
      </p:sp>
      <p:sp>
        <p:nvSpPr>
          <p:cNvPr id="158" name="CustomShape 34"/>
          <p:cNvSpPr/>
          <p:nvPr/>
        </p:nvSpPr>
        <p:spPr>
          <a:xfrm>
            <a:off x="2925360" y="5712840"/>
            <a:ext cx="676080" cy="676080"/>
          </a:xfrm>
          <a:prstGeom prst="star5">
            <a:avLst>
              <a:gd name="adj1" fmla="val 110557"/>
              <a:gd name="adj2" fmla="val 105146"/>
              <a:gd name="adj3" fmla="val 110557"/>
            </a:avLst>
          </a:prstGeom>
          <a:noFill/>
          <a:ln w="19080">
            <a:solidFill>
              <a:srgbClr val="ffffff"/>
            </a:solidFill>
            <a:round/>
          </a:ln>
        </p:spPr>
      </p:sp>
      <p:sp>
        <p:nvSpPr>
          <p:cNvPr id="159" name="CustomShape 35"/>
          <p:cNvSpPr/>
          <p:nvPr/>
        </p:nvSpPr>
        <p:spPr>
          <a:xfrm rot="10800000">
            <a:off x="4179240" y="3852360"/>
            <a:ext cx="3593160" cy="478800"/>
          </a:xfrm>
          <a:prstGeom prst="rect">
            <a:avLst/>
          </a:prstGeom>
          <a:solidFill>
            <a:srgbClr val="ea6a09"/>
          </a:solidFill>
          <a:ln w="9360">
            <a:noFill/>
          </a:ln>
        </p:spPr>
      </p:sp>
      <p:sp>
        <p:nvSpPr>
          <p:cNvPr id="160" name="CustomShape 36"/>
          <p:cNvSpPr/>
          <p:nvPr/>
        </p:nvSpPr>
        <p:spPr>
          <a:xfrm rot="5400000">
            <a:off x="4035960" y="3993480"/>
            <a:ext cx="478800" cy="196560"/>
          </a:xfrm>
          <a:prstGeom prst="triangle">
            <a:avLst>
              <a:gd name="adj" fmla="val 51144"/>
            </a:avLst>
          </a:prstGeom>
          <a:solidFill>
            <a:srgbClr val="ffffff"/>
          </a:solidFill>
          <a:ln w="9360">
            <a:solidFill>
              <a:srgbClr val="ffffff"/>
            </a:solidFill>
            <a:round/>
          </a:ln>
        </p:spPr>
      </p:sp>
      <p:sp>
        <p:nvSpPr>
          <p:cNvPr id="161" name="CustomShape 37"/>
          <p:cNvSpPr/>
          <p:nvPr/>
        </p:nvSpPr>
        <p:spPr>
          <a:xfrm>
            <a:off x="4680360" y="3685320"/>
            <a:ext cx="2669760" cy="82044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HOW DOES IT WORK?</a:t>
            </a:r>
            <a:endParaRPr/>
          </a:p>
        </p:txBody>
      </p:sp>
      <p:sp>
        <p:nvSpPr>
          <p:cNvPr id="162" name="CustomShape 38"/>
          <p:cNvSpPr/>
          <p:nvPr/>
        </p:nvSpPr>
        <p:spPr>
          <a:xfrm>
            <a:off x="0" y="648720"/>
            <a:ext cx="7581600" cy="478800"/>
          </a:xfrm>
          <a:prstGeom prst="rect">
            <a:avLst/>
          </a:prstGeom>
          <a:solidFill>
            <a:srgbClr val="ea6a09"/>
          </a:solidFill>
          <a:ln w="9360">
            <a:noFill/>
          </a:ln>
        </p:spPr>
      </p:sp>
      <p:sp>
        <p:nvSpPr>
          <p:cNvPr id="163" name="CustomShape 39"/>
          <p:cNvSpPr/>
          <p:nvPr/>
        </p:nvSpPr>
        <p:spPr>
          <a:xfrm>
            <a:off x="4057560" y="488880"/>
            <a:ext cx="327096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WHAT IS A HACKATHON?</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4" name="CustomShape 1"/>
          <p:cNvSpPr/>
          <p:nvPr/>
        </p:nvSpPr>
        <p:spPr>
          <a:xfrm flipH="1">
            <a:off x="175680" y="668520"/>
            <a:ext cx="7595280" cy="478800"/>
          </a:xfrm>
          <a:prstGeom prst="rect">
            <a:avLst/>
          </a:prstGeom>
          <a:solidFill>
            <a:srgbClr val="ea6a09"/>
          </a:solidFill>
          <a:ln w="9360">
            <a:noFill/>
          </a:ln>
        </p:spPr>
      </p:sp>
      <p:sp>
        <p:nvSpPr>
          <p:cNvPr id="165" name="CustomShape 2"/>
          <p:cNvSpPr/>
          <p:nvPr/>
        </p:nvSpPr>
        <p:spPr>
          <a:xfrm flipH="1">
            <a:off x="451440" y="488160"/>
            <a:ext cx="211032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POSSIBLE PATH</a:t>
            </a:r>
            <a:endParaRPr/>
          </a:p>
        </p:txBody>
      </p:sp>
      <p:sp>
        <p:nvSpPr>
          <p:cNvPr id="166" name="CustomShape 3"/>
          <p:cNvSpPr/>
          <p:nvPr/>
        </p:nvSpPr>
        <p:spPr>
          <a:xfrm>
            <a:off x="-245520" y="4597560"/>
            <a:ext cx="1022760" cy="515160"/>
          </a:xfrm>
          <a:prstGeom prst="rect">
            <a:avLst/>
          </a:prstGeom>
          <a:noFill/>
          <a:ln w="6480">
            <a:noFill/>
          </a:ln>
        </p:spPr>
        <p:txBody>
          <a:bodyPr lIns="90000" rIns="90000" tIns="45000" bIns="45000"/>
          <a:p>
            <a:pPr algn="ctr">
              <a:lnSpc>
                <a:spcPct val="100000"/>
              </a:lnSpc>
            </a:pPr>
            <a:r>
              <a:rPr lang="fr-FR" sz="1400">
                <a:solidFill>
                  <a:srgbClr val="ffffff"/>
                </a:solidFill>
                <a:latin typeface="Arial Narrow"/>
              </a:rPr>
              <a:t>SKILL SHARE</a:t>
            </a:r>
            <a:endParaRPr/>
          </a:p>
        </p:txBody>
      </p:sp>
      <p:sp>
        <p:nvSpPr>
          <p:cNvPr id="167" name="CustomShape 4"/>
          <p:cNvSpPr/>
          <p:nvPr/>
        </p:nvSpPr>
        <p:spPr>
          <a:xfrm rot="8076000">
            <a:off x="5242680" y="2592720"/>
            <a:ext cx="774000" cy="774000"/>
          </a:xfrm>
          <a:prstGeom prst="teardrop">
            <a:avLst>
              <a:gd name="adj" fmla="val 100000"/>
            </a:avLst>
          </a:prstGeom>
          <a:solidFill>
            <a:srgbClr val="ffffff"/>
          </a:solidFill>
          <a:ln w="38160">
            <a:noFill/>
          </a:ln>
        </p:spPr>
      </p:sp>
      <p:sp>
        <p:nvSpPr>
          <p:cNvPr id="168" name="CustomShape 5"/>
          <p:cNvSpPr/>
          <p:nvPr/>
        </p:nvSpPr>
        <p:spPr>
          <a:xfrm>
            <a:off x="452160" y="1218960"/>
            <a:ext cx="6864840" cy="173196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The hackathon-inspired activities for this unit are designed to challenge students to build up a more complex project within an open-ended and collaborative learning environment. All of the important culture-building we’ve been doing – encouraging risk-taking and persistence, recognizing failures as learning opportunities, focusing on process over product, and cultivating a culture of cooperation and fun – culminates in this unit. </a:t>
            </a:r>
            <a:endParaRPr/>
          </a:p>
          <a:p>
            <a:pPr algn="just">
              <a:lnSpc>
                <a:spcPct val="100000"/>
              </a:lnSpc>
            </a:pPr>
            <a:endParaRPr/>
          </a:p>
          <a:p>
            <a:pPr algn="just">
              <a:lnSpc>
                <a:spcPct val="100000"/>
              </a:lnSpc>
            </a:pPr>
            <a:r>
              <a:rPr lang="fr-FR" sz="1200">
                <a:solidFill>
                  <a:srgbClr val="000000"/>
                </a:solidFill>
                <a:latin typeface="Futura Condensed"/>
              </a:rPr>
              <a:t>To help you get started, we have included a suggested sequence of activities that follow the plan-make-share design cycle.</a:t>
            </a:r>
            <a:endParaRPr/>
          </a:p>
        </p:txBody>
      </p:sp>
      <p:sp>
        <p:nvSpPr>
          <p:cNvPr id="169" name="CustomShape 6"/>
          <p:cNvSpPr/>
          <p:nvPr/>
        </p:nvSpPr>
        <p:spPr>
          <a:xfrm>
            <a:off x="839160" y="3396240"/>
            <a:ext cx="6230880" cy="5539680"/>
          </a:xfrm>
          <a:prstGeom prst="rect">
            <a:avLst/>
          </a:prstGeom>
          <a:noFill/>
          <a:ln cap="rnd" w="127080">
            <a:solidFill>
              <a:srgbClr val="a6a6a6"/>
            </a:solidFill>
            <a:custDash>
              <a:ds d="124609000000" sp="124609000000"/>
            </a:custDash>
            <a:round/>
            <a:headEnd len="lg" type="oval" w="lg"/>
            <a:tailEnd len="med" type="triangle" w="med"/>
          </a:ln>
        </p:spPr>
      </p:sp>
      <p:sp>
        <p:nvSpPr>
          <p:cNvPr id="170" name="CustomShape 7"/>
          <p:cNvSpPr/>
          <p:nvPr/>
        </p:nvSpPr>
        <p:spPr>
          <a:xfrm>
            <a:off x="702360" y="3404160"/>
            <a:ext cx="637200" cy="455040"/>
          </a:xfrm>
          <a:prstGeom prst="rect">
            <a:avLst/>
          </a:prstGeom>
          <a:noFill/>
          <a:ln>
            <a:noFill/>
          </a:ln>
        </p:spPr>
        <p:txBody>
          <a:bodyPr lIns="90000" rIns="90000" tIns="45000" bIns="45000"/>
          <a:p>
            <a:pPr algn="ctr">
              <a:lnSpc>
                <a:spcPct val="100000"/>
              </a:lnSpc>
            </a:pPr>
            <a:r>
              <a:rPr b="1" lang="fr-FR" sz="1200">
                <a:solidFill>
                  <a:srgbClr val="ffffff"/>
                </a:solidFill>
                <a:latin typeface="Arial Narrow"/>
              </a:rPr>
              <a:t>START HERE</a:t>
            </a:r>
            <a:endParaRPr/>
          </a:p>
        </p:txBody>
      </p:sp>
      <p:sp>
        <p:nvSpPr>
          <p:cNvPr id="171" name="CustomShape 8"/>
          <p:cNvSpPr/>
          <p:nvPr/>
        </p:nvSpPr>
        <p:spPr>
          <a:xfrm rot="8076000">
            <a:off x="2260800" y="2795760"/>
            <a:ext cx="676800" cy="676800"/>
          </a:xfrm>
          <a:prstGeom prst="teardrop">
            <a:avLst>
              <a:gd name="adj" fmla="val 100000"/>
            </a:avLst>
          </a:prstGeom>
          <a:solidFill>
            <a:srgbClr val="ffffff"/>
          </a:solidFill>
          <a:ln w="38160">
            <a:solidFill>
              <a:srgbClr val="ffffff"/>
            </a:solidFill>
            <a:round/>
          </a:ln>
        </p:spPr>
      </p:sp>
      <p:sp>
        <p:nvSpPr>
          <p:cNvPr id="172" name="CustomShape 9"/>
          <p:cNvSpPr/>
          <p:nvPr/>
        </p:nvSpPr>
        <p:spPr>
          <a:xfrm rot="8076000">
            <a:off x="2241360" y="2736360"/>
            <a:ext cx="711000" cy="711000"/>
          </a:xfrm>
          <a:prstGeom prst="teardrop">
            <a:avLst>
              <a:gd name="adj" fmla="val 100000"/>
            </a:avLst>
          </a:prstGeom>
          <a:solidFill>
            <a:srgbClr val="ea6a09"/>
          </a:solidFill>
          <a:ln w="9360">
            <a:noFill/>
          </a:ln>
        </p:spPr>
      </p:sp>
      <p:sp>
        <p:nvSpPr>
          <p:cNvPr id="173" name="CustomShape 10"/>
          <p:cNvSpPr/>
          <p:nvPr/>
        </p:nvSpPr>
        <p:spPr>
          <a:xfrm>
            <a:off x="2222640" y="2803320"/>
            <a:ext cx="751680" cy="591480"/>
          </a:xfrm>
          <a:prstGeom prst="rect">
            <a:avLst/>
          </a:prstGeom>
          <a:noFill/>
          <a:ln w="6480">
            <a:noFill/>
          </a:ln>
        </p:spPr>
        <p:txBody>
          <a:bodyPr lIns="90000" rIns="90000" tIns="45000" bIns="45000"/>
          <a:p>
            <a:r>
              <a:rPr lang="fr-FR" sz="1100">
                <a:solidFill>
                  <a:srgbClr val="ffffff"/>
                </a:solidFill>
                <a:latin typeface="Futura Condensed"/>
              </a:rPr>
              <a:t>PROJECT</a:t>
            </a:r>
            <a:endParaRPr/>
          </a:p>
          <a:p>
            <a:pPr algn="ctr">
              <a:lnSpc>
                <a:spcPct val="100000"/>
              </a:lnSpc>
            </a:pPr>
            <a:r>
              <a:rPr lang="fr-FR" sz="1100">
                <a:solidFill>
                  <a:srgbClr val="ffffff"/>
                </a:solidFill>
                <a:latin typeface="Futura Condensed"/>
              </a:rPr>
              <a:t>PITCH</a:t>
            </a:r>
            <a:endParaRPr/>
          </a:p>
        </p:txBody>
      </p:sp>
      <p:sp>
        <p:nvSpPr>
          <p:cNvPr id="174" name="CustomShape 11"/>
          <p:cNvSpPr/>
          <p:nvPr/>
        </p:nvSpPr>
        <p:spPr>
          <a:xfrm>
            <a:off x="2021760" y="3632760"/>
            <a:ext cx="1153080" cy="10936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Pitch your ideas, interests, or skills to form a project team!</a:t>
            </a:r>
            <a:endParaRPr/>
          </a:p>
        </p:txBody>
      </p:sp>
      <p:sp>
        <p:nvSpPr>
          <p:cNvPr id="175" name="CustomShape 12"/>
          <p:cNvSpPr/>
          <p:nvPr/>
        </p:nvSpPr>
        <p:spPr>
          <a:xfrm rot="8076000">
            <a:off x="5044680" y="4505400"/>
            <a:ext cx="676800" cy="676800"/>
          </a:xfrm>
          <a:prstGeom prst="teardrop">
            <a:avLst>
              <a:gd name="adj" fmla="val 100000"/>
            </a:avLst>
          </a:prstGeom>
          <a:solidFill>
            <a:srgbClr val="ffffff"/>
          </a:solidFill>
          <a:ln w="38160">
            <a:solidFill>
              <a:srgbClr val="ffffff"/>
            </a:solidFill>
            <a:round/>
          </a:ln>
        </p:spPr>
      </p:sp>
      <p:sp>
        <p:nvSpPr>
          <p:cNvPr id="176" name="CustomShape 13"/>
          <p:cNvSpPr/>
          <p:nvPr/>
        </p:nvSpPr>
        <p:spPr>
          <a:xfrm rot="8076000">
            <a:off x="5030640" y="4453560"/>
            <a:ext cx="696960" cy="696960"/>
          </a:xfrm>
          <a:prstGeom prst="teardrop">
            <a:avLst>
              <a:gd name="adj" fmla="val 100000"/>
            </a:avLst>
          </a:prstGeom>
          <a:solidFill>
            <a:srgbClr val="ea6a09"/>
          </a:solidFill>
          <a:ln w="9360">
            <a:noFill/>
          </a:ln>
        </p:spPr>
      </p:sp>
      <p:sp>
        <p:nvSpPr>
          <p:cNvPr id="177" name="CustomShape 14"/>
          <p:cNvSpPr/>
          <p:nvPr/>
        </p:nvSpPr>
        <p:spPr>
          <a:xfrm>
            <a:off x="5010120" y="4527360"/>
            <a:ext cx="736920" cy="75888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PROJECT FEEDBACK</a:t>
            </a:r>
            <a:endParaRPr/>
          </a:p>
        </p:txBody>
      </p:sp>
      <p:sp>
        <p:nvSpPr>
          <p:cNvPr id="178" name="CustomShape 15"/>
          <p:cNvSpPr/>
          <p:nvPr/>
        </p:nvSpPr>
        <p:spPr>
          <a:xfrm>
            <a:off x="5279040" y="4954320"/>
            <a:ext cx="199080" cy="149040"/>
          </a:xfrm>
          <a:prstGeom prst="wedgeEllipseCallout">
            <a:avLst>
              <a:gd name="adj1" fmla="val -24354"/>
              <a:gd name="adj2" fmla="val 64848"/>
            </a:avLst>
          </a:prstGeom>
          <a:noFill/>
          <a:ln w="12600">
            <a:solidFill>
              <a:srgbClr val="ffffff"/>
            </a:solidFill>
            <a:round/>
          </a:ln>
        </p:spPr>
      </p:sp>
      <p:sp>
        <p:nvSpPr>
          <p:cNvPr id="179" name="CustomShape 16"/>
          <p:cNvSpPr/>
          <p:nvPr/>
        </p:nvSpPr>
        <p:spPr>
          <a:xfrm>
            <a:off x="4794480" y="5333760"/>
            <a:ext cx="1168200" cy="10936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What is going well in your project and what still needs adjustment?</a:t>
            </a:r>
            <a:endParaRPr/>
          </a:p>
        </p:txBody>
      </p:sp>
      <p:sp>
        <p:nvSpPr>
          <p:cNvPr id="180" name="CustomShape 17"/>
          <p:cNvSpPr/>
          <p:nvPr/>
        </p:nvSpPr>
        <p:spPr>
          <a:xfrm rot="8076000">
            <a:off x="4726800" y="8234640"/>
            <a:ext cx="676800" cy="676800"/>
          </a:xfrm>
          <a:prstGeom prst="teardrop">
            <a:avLst>
              <a:gd name="adj" fmla="val 100000"/>
            </a:avLst>
          </a:prstGeom>
          <a:solidFill>
            <a:srgbClr val="ffffff"/>
          </a:solidFill>
          <a:ln w="38160">
            <a:noFill/>
          </a:ln>
        </p:spPr>
      </p:sp>
      <p:sp>
        <p:nvSpPr>
          <p:cNvPr id="181" name="CustomShape 18"/>
          <p:cNvSpPr/>
          <p:nvPr/>
        </p:nvSpPr>
        <p:spPr>
          <a:xfrm rot="8076000">
            <a:off x="4716000" y="8182800"/>
            <a:ext cx="696960" cy="696960"/>
          </a:xfrm>
          <a:prstGeom prst="teardrop">
            <a:avLst>
              <a:gd name="adj" fmla="val 100000"/>
            </a:avLst>
          </a:prstGeom>
          <a:solidFill>
            <a:srgbClr val="ea6a09"/>
          </a:solidFill>
          <a:ln w="9360">
            <a:noFill/>
          </a:ln>
        </p:spPr>
      </p:sp>
      <p:sp>
        <p:nvSpPr>
          <p:cNvPr id="182" name="CustomShape 19"/>
          <p:cNvSpPr/>
          <p:nvPr/>
        </p:nvSpPr>
        <p:spPr>
          <a:xfrm>
            <a:off x="4695480" y="8270640"/>
            <a:ext cx="736920" cy="59148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SHOWCASE </a:t>
            </a:r>
            <a:endParaRPr/>
          </a:p>
          <a:p>
            <a:pPr algn="ctr">
              <a:lnSpc>
                <a:spcPct val="100000"/>
              </a:lnSpc>
            </a:pPr>
            <a:r>
              <a:rPr lang="fr-FR" sz="1100">
                <a:solidFill>
                  <a:srgbClr val="ffffff"/>
                </a:solidFill>
                <a:latin typeface="Futura Condensed"/>
              </a:rPr>
              <a:t>PREP</a:t>
            </a:r>
            <a:endParaRPr/>
          </a:p>
        </p:txBody>
      </p:sp>
      <p:sp>
        <p:nvSpPr>
          <p:cNvPr id="183" name="CustomShape 20"/>
          <p:cNvSpPr/>
          <p:nvPr/>
        </p:nvSpPr>
        <p:spPr>
          <a:xfrm>
            <a:off x="4440960" y="9014760"/>
            <a:ext cx="1274040" cy="12610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Use this time to make last-minute project edits and to prepare for the hackathon showcase.</a:t>
            </a:r>
            <a:endParaRPr/>
          </a:p>
        </p:txBody>
      </p:sp>
      <p:sp>
        <p:nvSpPr>
          <p:cNvPr id="184" name="CustomShape 21"/>
          <p:cNvSpPr/>
          <p:nvPr/>
        </p:nvSpPr>
        <p:spPr>
          <a:xfrm rot="8076000">
            <a:off x="5734440" y="6342120"/>
            <a:ext cx="676800" cy="676800"/>
          </a:xfrm>
          <a:prstGeom prst="teardrop">
            <a:avLst>
              <a:gd name="adj" fmla="val 100000"/>
            </a:avLst>
          </a:prstGeom>
          <a:solidFill>
            <a:srgbClr val="ffffff"/>
          </a:solidFill>
          <a:ln w="38160">
            <a:noFill/>
          </a:ln>
        </p:spPr>
      </p:sp>
      <p:sp>
        <p:nvSpPr>
          <p:cNvPr id="185" name="CustomShape 22"/>
          <p:cNvSpPr/>
          <p:nvPr/>
        </p:nvSpPr>
        <p:spPr>
          <a:xfrm rot="8076000">
            <a:off x="5717520" y="6270120"/>
            <a:ext cx="716040" cy="716040"/>
          </a:xfrm>
          <a:prstGeom prst="teardrop">
            <a:avLst>
              <a:gd name="adj" fmla="val 100000"/>
            </a:avLst>
          </a:prstGeom>
          <a:solidFill>
            <a:srgbClr val="ea6a09"/>
          </a:solidFill>
          <a:ln w="9360">
            <a:noFill/>
          </a:ln>
        </p:spPr>
      </p:sp>
      <p:sp>
        <p:nvSpPr>
          <p:cNvPr id="186" name="CustomShape 23"/>
          <p:cNvSpPr/>
          <p:nvPr/>
        </p:nvSpPr>
        <p:spPr>
          <a:xfrm>
            <a:off x="5696640" y="6355440"/>
            <a:ext cx="756720" cy="42480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DESIGN </a:t>
            </a:r>
            <a:endParaRPr/>
          </a:p>
          <a:p>
            <a:pPr algn="ctr">
              <a:lnSpc>
                <a:spcPct val="100000"/>
              </a:lnSpc>
            </a:pPr>
            <a:r>
              <a:rPr lang="fr-FR" sz="1100">
                <a:solidFill>
                  <a:srgbClr val="ffffff"/>
                </a:solidFill>
                <a:latin typeface="Futura Condensed"/>
              </a:rPr>
              <a:t>SPRINT</a:t>
            </a:r>
            <a:endParaRPr/>
          </a:p>
        </p:txBody>
      </p:sp>
      <p:sp>
        <p:nvSpPr>
          <p:cNvPr id="187" name="CustomShape 24"/>
          <p:cNvSpPr/>
          <p:nvPr/>
        </p:nvSpPr>
        <p:spPr>
          <a:xfrm>
            <a:off x="5679000" y="7172640"/>
            <a:ext cx="808560" cy="5914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Final round of design!</a:t>
            </a:r>
            <a:endParaRPr/>
          </a:p>
        </p:txBody>
      </p:sp>
      <p:sp>
        <p:nvSpPr>
          <p:cNvPr id="188" name="CustomShape 25"/>
          <p:cNvSpPr/>
          <p:nvPr/>
        </p:nvSpPr>
        <p:spPr>
          <a:xfrm rot="8076000">
            <a:off x="3945600" y="6430680"/>
            <a:ext cx="676800" cy="676800"/>
          </a:xfrm>
          <a:prstGeom prst="teardrop">
            <a:avLst>
              <a:gd name="adj" fmla="val 100000"/>
            </a:avLst>
          </a:prstGeom>
          <a:solidFill>
            <a:srgbClr val="ffffff"/>
          </a:solidFill>
          <a:ln w="38160">
            <a:solidFill>
              <a:srgbClr val="ffffff"/>
            </a:solidFill>
            <a:round/>
          </a:ln>
        </p:spPr>
      </p:sp>
      <p:sp>
        <p:nvSpPr>
          <p:cNvPr id="189" name="CustomShape 26"/>
          <p:cNvSpPr/>
          <p:nvPr/>
        </p:nvSpPr>
        <p:spPr>
          <a:xfrm rot="8076000">
            <a:off x="3925800" y="6361920"/>
            <a:ext cx="716040" cy="716040"/>
          </a:xfrm>
          <a:prstGeom prst="teardrop">
            <a:avLst>
              <a:gd name="adj" fmla="val 100000"/>
            </a:avLst>
          </a:prstGeom>
          <a:solidFill>
            <a:srgbClr val="ea6a09"/>
          </a:solidFill>
          <a:ln w="9360">
            <a:noFill/>
          </a:ln>
        </p:spPr>
      </p:sp>
      <p:sp>
        <p:nvSpPr>
          <p:cNvPr id="190" name="CustomShape 27"/>
          <p:cNvSpPr/>
          <p:nvPr/>
        </p:nvSpPr>
        <p:spPr>
          <a:xfrm>
            <a:off x="3904920" y="6447240"/>
            <a:ext cx="756720" cy="75888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PROJECT </a:t>
            </a:r>
            <a:endParaRPr/>
          </a:p>
          <a:p>
            <a:pPr algn="ctr">
              <a:lnSpc>
                <a:spcPct val="100000"/>
              </a:lnSpc>
            </a:pPr>
            <a:r>
              <a:rPr lang="fr-FR" sz="1100">
                <a:solidFill>
                  <a:srgbClr val="ffffff"/>
                </a:solidFill>
                <a:latin typeface="Futura Condensed"/>
              </a:rPr>
              <a:t>CHECK-IN</a:t>
            </a:r>
            <a:endParaRPr/>
          </a:p>
        </p:txBody>
      </p:sp>
      <p:sp>
        <p:nvSpPr>
          <p:cNvPr id="191" name="CustomShape 28"/>
          <p:cNvSpPr/>
          <p:nvPr/>
        </p:nvSpPr>
        <p:spPr>
          <a:xfrm>
            <a:off x="3644280" y="7259760"/>
            <a:ext cx="1278000" cy="10936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Take a moment to reflect on your project feedback and regroup before continuing.</a:t>
            </a:r>
            <a:endParaRPr/>
          </a:p>
        </p:txBody>
      </p:sp>
      <p:sp>
        <p:nvSpPr>
          <p:cNvPr id="192" name="CustomShape 29"/>
          <p:cNvSpPr/>
          <p:nvPr/>
        </p:nvSpPr>
        <p:spPr>
          <a:xfrm rot="8076000">
            <a:off x="1473840" y="4736160"/>
            <a:ext cx="676800" cy="676800"/>
          </a:xfrm>
          <a:prstGeom prst="teardrop">
            <a:avLst>
              <a:gd name="adj" fmla="val 100000"/>
            </a:avLst>
          </a:prstGeom>
          <a:solidFill>
            <a:srgbClr val="ffffff"/>
          </a:solidFill>
          <a:ln w="38160">
            <a:solidFill>
              <a:srgbClr val="ffffff"/>
            </a:solidFill>
            <a:round/>
          </a:ln>
        </p:spPr>
      </p:sp>
      <p:sp>
        <p:nvSpPr>
          <p:cNvPr id="193" name="CustomShape 30"/>
          <p:cNvSpPr/>
          <p:nvPr/>
        </p:nvSpPr>
        <p:spPr>
          <a:xfrm rot="8076000">
            <a:off x="1454040" y="4667400"/>
            <a:ext cx="716040" cy="716040"/>
          </a:xfrm>
          <a:prstGeom prst="teardrop">
            <a:avLst>
              <a:gd name="adj" fmla="val 100000"/>
            </a:avLst>
          </a:prstGeom>
          <a:solidFill>
            <a:srgbClr val="ea6a09"/>
          </a:solidFill>
          <a:ln w="9360">
            <a:noFill/>
          </a:ln>
        </p:spPr>
      </p:sp>
      <p:sp>
        <p:nvSpPr>
          <p:cNvPr id="194" name="CustomShape 31"/>
          <p:cNvSpPr/>
          <p:nvPr/>
        </p:nvSpPr>
        <p:spPr>
          <a:xfrm>
            <a:off x="1433160" y="4752360"/>
            <a:ext cx="756720" cy="42480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DESIGN</a:t>
            </a:r>
            <a:endParaRPr/>
          </a:p>
          <a:p>
            <a:pPr algn="ctr">
              <a:lnSpc>
                <a:spcPct val="100000"/>
              </a:lnSpc>
            </a:pPr>
            <a:r>
              <a:rPr lang="fr-FR" sz="1100">
                <a:solidFill>
                  <a:srgbClr val="ffffff"/>
                </a:solidFill>
                <a:latin typeface="Futura Condensed"/>
              </a:rPr>
              <a:t>SPRINT</a:t>
            </a:r>
            <a:endParaRPr/>
          </a:p>
        </p:txBody>
      </p:sp>
      <p:sp>
        <p:nvSpPr>
          <p:cNvPr id="195" name="CustomShape 32"/>
          <p:cNvSpPr/>
          <p:nvPr/>
        </p:nvSpPr>
        <p:spPr>
          <a:xfrm>
            <a:off x="1251000" y="5564880"/>
            <a:ext cx="1121400" cy="15958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Keep making progress with your project as you move into the second round of design.</a:t>
            </a:r>
            <a:endParaRPr/>
          </a:p>
        </p:txBody>
      </p:sp>
      <p:sp>
        <p:nvSpPr>
          <p:cNvPr id="196" name="CustomShape 33"/>
          <p:cNvSpPr/>
          <p:nvPr/>
        </p:nvSpPr>
        <p:spPr>
          <a:xfrm rot="8076000">
            <a:off x="2169360" y="6646320"/>
            <a:ext cx="676800" cy="676800"/>
          </a:xfrm>
          <a:prstGeom prst="teardrop">
            <a:avLst>
              <a:gd name="adj" fmla="val 100000"/>
            </a:avLst>
          </a:prstGeom>
          <a:solidFill>
            <a:srgbClr val="ffffff"/>
          </a:solidFill>
          <a:ln w="38160">
            <a:noFill/>
          </a:ln>
        </p:spPr>
      </p:sp>
      <p:sp>
        <p:nvSpPr>
          <p:cNvPr id="197" name="CustomShape 34"/>
          <p:cNvSpPr/>
          <p:nvPr/>
        </p:nvSpPr>
        <p:spPr>
          <a:xfrm rot="8076000">
            <a:off x="2158560" y="6597360"/>
            <a:ext cx="696960" cy="696960"/>
          </a:xfrm>
          <a:prstGeom prst="teardrop">
            <a:avLst>
              <a:gd name="adj" fmla="val 100000"/>
            </a:avLst>
          </a:prstGeom>
          <a:solidFill>
            <a:srgbClr val="ea6a09"/>
          </a:solidFill>
          <a:ln w="9360">
            <a:noFill/>
          </a:ln>
        </p:spPr>
      </p:sp>
      <p:sp>
        <p:nvSpPr>
          <p:cNvPr id="198" name="CustomShape 35"/>
          <p:cNvSpPr/>
          <p:nvPr/>
        </p:nvSpPr>
        <p:spPr>
          <a:xfrm>
            <a:off x="2138040" y="6671160"/>
            <a:ext cx="736920" cy="59148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UNFOCUS </a:t>
            </a:r>
            <a:endParaRPr/>
          </a:p>
          <a:p>
            <a:pPr algn="ctr">
              <a:lnSpc>
                <a:spcPct val="100000"/>
              </a:lnSpc>
            </a:pPr>
            <a:r>
              <a:rPr lang="fr-FR" sz="1100">
                <a:solidFill>
                  <a:srgbClr val="ffffff"/>
                </a:solidFill>
                <a:latin typeface="Futura Condensed"/>
              </a:rPr>
              <a:t>GROUP</a:t>
            </a:r>
            <a:endParaRPr/>
          </a:p>
        </p:txBody>
      </p:sp>
      <p:sp>
        <p:nvSpPr>
          <p:cNvPr id="199" name="CustomShape 36"/>
          <p:cNvSpPr/>
          <p:nvPr/>
        </p:nvSpPr>
        <p:spPr>
          <a:xfrm>
            <a:off x="2406600" y="7099200"/>
            <a:ext cx="199080" cy="149040"/>
          </a:xfrm>
          <a:prstGeom prst="wedgeEllipseCallout">
            <a:avLst>
              <a:gd name="adj1" fmla="val -24354"/>
              <a:gd name="adj2" fmla="val 64848"/>
            </a:avLst>
          </a:prstGeom>
          <a:noFill/>
          <a:ln w="12600">
            <a:solidFill>
              <a:srgbClr val="ffffff"/>
            </a:solidFill>
            <a:round/>
          </a:ln>
        </p:spPr>
      </p:sp>
      <p:sp>
        <p:nvSpPr>
          <p:cNvPr id="200" name="CustomShape 37"/>
          <p:cNvSpPr/>
          <p:nvPr/>
        </p:nvSpPr>
        <p:spPr>
          <a:xfrm>
            <a:off x="1896840" y="7475040"/>
            <a:ext cx="1218960" cy="9262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Formulate and share project feedback with your critique group.</a:t>
            </a:r>
            <a:endParaRPr/>
          </a:p>
        </p:txBody>
      </p:sp>
      <p:sp>
        <p:nvSpPr>
          <p:cNvPr id="201" name="CustomShape 38"/>
          <p:cNvSpPr/>
          <p:nvPr/>
        </p:nvSpPr>
        <p:spPr>
          <a:xfrm rot="21288000">
            <a:off x="675000" y="6262920"/>
            <a:ext cx="369720" cy="418320"/>
          </a:xfrm>
          <a:prstGeom prst="rect">
            <a:avLst/>
          </a:prstGeom>
          <a:solidFill>
            <a:srgbClr val="ffffff"/>
          </a:solidFill>
          <a:ln w="25560">
            <a:solidFill>
              <a:srgbClr val="ffffff"/>
            </a:solidFill>
            <a:round/>
          </a:ln>
        </p:spPr>
      </p:sp>
      <p:sp>
        <p:nvSpPr>
          <p:cNvPr id="202" name="CustomShape 39"/>
          <p:cNvSpPr/>
          <p:nvPr/>
        </p:nvSpPr>
        <p:spPr>
          <a:xfrm rot="220800">
            <a:off x="829440" y="6278760"/>
            <a:ext cx="59760" cy="438840"/>
          </a:xfrm>
          <a:prstGeom prst="straightConnector1">
            <a:avLst/>
          </a:prstGeom>
          <a:noFill/>
          <a:ln cap="rnd" w="127080">
            <a:solidFill>
              <a:srgbClr val="a6a6a6"/>
            </a:solidFill>
            <a:custDash>
              <a:ds d="124609000000" sp="124609000000"/>
            </a:custDash>
            <a:round/>
            <a:tailEnd len="med" type="triangle" w="med"/>
          </a:ln>
        </p:spPr>
      </p:sp>
      <p:sp>
        <p:nvSpPr>
          <p:cNvPr id="203" name="CustomShape 40"/>
          <p:cNvSpPr/>
          <p:nvPr/>
        </p:nvSpPr>
        <p:spPr>
          <a:xfrm rot="577200">
            <a:off x="6737760" y="8125200"/>
            <a:ext cx="369720" cy="462240"/>
          </a:xfrm>
          <a:prstGeom prst="rect">
            <a:avLst/>
          </a:prstGeom>
          <a:solidFill>
            <a:srgbClr val="ffffff"/>
          </a:solidFill>
          <a:ln w="25560">
            <a:solidFill>
              <a:srgbClr val="ffffff"/>
            </a:solidFill>
            <a:round/>
          </a:ln>
        </p:spPr>
      </p:sp>
      <p:sp>
        <p:nvSpPr>
          <p:cNvPr id="204" name="CustomShape 41"/>
          <p:cNvSpPr/>
          <p:nvPr/>
        </p:nvSpPr>
        <p:spPr>
          <a:xfrm flipH="1" rot="18918000">
            <a:off x="6737040" y="8277120"/>
            <a:ext cx="383040" cy="198000"/>
          </a:xfrm>
          <a:prstGeom prst="straightConnector1">
            <a:avLst/>
          </a:prstGeom>
          <a:noFill/>
          <a:ln cap="rnd" w="127080">
            <a:solidFill>
              <a:srgbClr val="a6a6a6"/>
            </a:solidFill>
            <a:custDash>
              <a:ds d="124609000000" sp="124609000000"/>
            </a:custDash>
            <a:round/>
            <a:tailEnd len="med" type="triangle" w="med"/>
          </a:ln>
        </p:spPr>
      </p:sp>
      <p:sp>
        <p:nvSpPr>
          <p:cNvPr id="205" name="CustomShape 42"/>
          <p:cNvSpPr/>
          <p:nvPr/>
        </p:nvSpPr>
        <p:spPr>
          <a:xfrm rot="8076000">
            <a:off x="1343520" y="8205840"/>
            <a:ext cx="676800" cy="676800"/>
          </a:xfrm>
          <a:prstGeom prst="teardrop">
            <a:avLst>
              <a:gd name="adj" fmla="val 100000"/>
            </a:avLst>
          </a:prstGeom>
          <a:solidFill>
            <a:srgbClr val="ffffff"/>
          </a:solidFill>
          <a:ln w="38160">
            <a:noFill/>
          </a:ln>
        </p:spPr>
      </p:sp>
      <p:sp>
        <p:nvSpPr>
          <p:cNvPr id="206" name="CustomShape 43"/>
          <p:cNvSpPr/>
          <p:nvPr/>
        </p:nvSpPr>
        <p:spPr>
          <a:xfrm rot="8076000">
            <a:off x="1332720" y="8157240"/>
            <a:ext cx="696960" cy="696960"/>
          </a:xfrm>
          <a:prstGeom prst="teardrop">
            <a:avLst>
              <a:gd name="adj" fmla="val 100000"/>
            </a:avLst>
          </a:prstGeom>
          <a:solidFill>
            <a:srgbClr val="ea6a09"/>
          </a:solidFill>
          <a:ln w="9360">
            <a:noFill/>
          </a:ln>
        </p:spPr>
      </p:sp>
      <p:sp>
        <p:nvSpPr>
          <p:cNvPr id="207" name="CustomShape 44"/>
          <p:cNvSpPr/>
          <p:nvPr/>
        </p:nvSpPr>
        <p:spPr>
          <a:xfrm>
            <a:off x="1312200" y="8320320"/>
            <a:ext cx="736920" cy="42408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SHOWCASE</a:t>
            </a:r>
            <a:endParaRPr/>
          </a:p>
        </p:txBody>
      </p:sp>
      <p:sp>
        <p:nvSpPr>
          <p:cNvPr id="208" name="CustomShape 45"/>
          <p:cNvSpPr/>
          <p:nvPr/>
        </p:nvSpPr>
        <p:spPr>
          <a:xfrm>
            <a:off x="1581120" y="8628840"/>
            <a:ext cx="199080" cy="149040"/>
          </a:xfrm>
          <a:prstGeom prst="wedgeEllipseCallout">
            <a:avLst>
              <a:gd name="adj1" fmla="val -24354"/>
              <a:gd name="adj2" fmla="val 64848"/>
            </a:avLst>
          </a:prstGeom>
          <a:noFill/>
          <a:ln w="12600">
            <a:solidFill>
              <a:srgbClr val="ffffff"/>
            </a:solidFill>
            <a:round/>
          </a:ln>
        </p:spPr>
      </p:sp>
      <p:sp>
        <p:nvSpPr>
          <p:cNvPr id="209" name="CustomShape 46"/>
          <p:cNvSpPr/>
          <p:nvPr/>
        </p:nvSpPr>
        <p:spPr>
          <a:xfrm>
            <a:off x="1071360" y="8991000"/>
            <a:ext cx="1218960" cy="10936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An event to celebrate all of your hard work and finished projects!</a:t>
            </a:r>
            <a:endParaRPr/>
          </a:p>
        </p:txBody>
      </p:sp>
      <p:sp>
        <p:nvSpPr>
          <p:cNvPr id="210" name="CustomShape 47"/>
          <p:cNvSpPr/>
          <p:nvPr/>
        </p:nvSpPr>
        <p:spPr>
          <a:xfrm rot="20901600">
            <a:off x="6852600" y="3967560"/>
            <a:ext cx="369720" cy="334440"/>
          </a:xfrm>
          <a:prstGeom prst="rect">
            <a:avLst/>
          </a:prstGeom>
          <a:solidFill>
            <a:srgbClr val="ffffff"/>
          </a:solidFill>
          <a:ln w="25560">
            <a:solidFill>
              <a:srgbClr val="ffffff"/>
            </a:solidFill>
            <a:round/>
          </a:ln>
        </p:spPr>
      </p:sp>
      <p:sp>
        <p:nvSpPr>
          <p:cNvPr id="211" name="CustomShape 48"/>
          <p:cNvSpPr/>
          <p:nvPr/>
        </p:nvSpPr>
        <p:spPr>
          <a:xfrm>
            <a:off x="7040520" y="4106520"/>
            <a:ext cx="18360" cy="72720"/>
          </a:xfrm>
          <a:prstGeom prst="straightConnector1">
            <a:avLst/>
          </a:prstGeom>
          <a:noFill/>
          <a:ln cap="rnd" w="127080">
            <a:solidFill>
              <a:srgbClr val="a6a6a6"/>
            </a:solidFill>
            <a:custDash>
              <a:ds d="124609000000" sp="124609000000"/>
            </a:custDash>
            <a:round/>
            <a:tailEnd len="med" type="triangle" w="med"/>
          </a:ln>
        </p:spPr>
      </p:sp>
      <p:sp>
        <p:nvSpPr>
          <p:cNvPr id="212" name="CustomShape 49"/>
          <p:cNvSpPr/>
          <p:nvPr/>
        </p:nvSpPr>
        <p:spPr>
          <a:xfrm>
            <a:off x="5030280" y="3532320"/>
            <a:ext cx="1226160" cy="10936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Dive into your project creation with this open-ended design sprint.</a:t>
            </a:r>
            <a:endParaRPr/>
          </a:p>
        </p:txBody>
      </p:sp>
      <p:sp>
        <p:nvSpPr>
          <p:cNvPr id="213" name="CustomShape 50"/>
          <p:cNvSpPr/>
          <p:nvPr/>
        </p:nvSpPr>
        <p:spPr>
          <a:xfrm rot="8076000">
            <a:off x="5285520" y="2631960"/>
            <a:ext cx="716040" cy="716040"/>
          </a:xfrm>
          <a:prstGeom prst="teardrop">
            <a:avLst>
              <a:gd name="adj" fmla="val 100000"/>
            </a:avLst>
          </a:prstGeom>
          <a:solidFill>
            <a:srgbClr val="ea6a09"/>
          </a:solidFill>
          <a:ln w="9360">
            <a:noFill/>
          </a:ln>
        </p:spPr>
      </p:sp>
      <p:sp>
        <p:nvSpPr>
          <p:cNvPr id="214" name="CustomShape 51"/>
          <p:cNvSpPr/>
          <p:nvPr/>
        </p:nvSpPr>
        <p:spPr>
          <a:xfrm>
            <a:off x="5265000" y="2717280"/>
            <a:ext cx="756720" cy="42480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DESIGN </a:t>
            </a:r>
            <a:endParaRPr/>
          </a:p>
          <a:p>
            <a:pPr algn="ctr">
              <a:lnSpc>
                <a:spcPct val="100000"/>
              </a:lnSpc>
            </a:pPr>
            <a:r>
              <a:rPr lang="fr-FR" sz="1100">
                <a:solidFill>
                  <a:srgbClr val="ffffff"/>
                </a:solidFill>
                <a:latin typeface="Futura Condensed"/>
              </a:rPr>
              <a:t>SPRINT</a:t>
            </a:r>
            <a:endParaRPr/>
          </a:p>
        </p:txBody>
      </p:sp>
      <p:sp>
        <p:nvSpPr>
          <p:cNvPr id="215" name="CustomShape 52"/>
          <p:cNvSpPr/>
          <p:nvPr/>
        </p:nvSpPr>
        <p:spPr>
          <a:xfrm>
            <a:off x="5533920" y="3130920"/>
            <a:ext cx="218880" cy="214560"/>
          </a:xfrm>
          <a:prstGeom prst="star5">
            <a:avLst>
              <a:gd name="adj1" fmla="val 110557"/>
              <a:gd name="adj2" fmla="val 105146"/>
              <a:gd name="adj3" fmla="val 110557"/>
            </a:avLst>
          </a:prstGeom>
          <a:noFill/>
          <a:ln w="12600">
            <a:solidFill>
              <a:srgbClr val="ffffff"/>
            </a:solidFill>
            <a:round/>
          </a:ln>
        </p:spPr>
      </p:sp>
      <p:sp>
        <p:nvSpPr>
          <p:cNvPr id="216" name="CustomShape 53"/>
          <p:cNvSpPr/>
          <p:nvPr/>
        </p:nvSpPr>
        <p:spPr>
          <a:xfrm>
            <a:off x="1704960" y="5165640"/>
            <a:ext cx="218880" cy="214560"/>
          </a:xfrm>
          <a:prstGeom prst="star5">
            <a:avLst>
              <a:gd name="adj1" fmla="val 110557"/>
              <a:gd name="adj2" fmla="val 105146"/>
              <a:gd name="adj3" fmla="val 110557"/>
            </a:avLst>
          </a:prstGeom>
          <a:noFill/>
          <a:ln w="12600">
            <a:solidFill>
              <a:srgbClr val="ffffff"/>
            </a:solidFill>
            <a:round/>
          </a:ln>
        </p:spPr>
      </p:sp>
      <p:sp>
        <p:nvSpPr>
          <p:cNvPr id="217" name="CustomShape 54"/>
          <p:cNvSpPr/>
          <p:nvPr/>
        </p:nvSpPr>
        <p:spPr>
          <a:xfrm>
            <a:off x="5963400" y="6773760"/>
            <a:ext cx="218880" cy="214560"/>
          </a:xfrm>
          <a:prstGeom prst="star5">
            <a:avLst>
              <a:gd name="adj1" fmla="val 110557"/>
              <a:gd name="adj2" fmla="val 105146"/>
              <a:gd name="adj3" fmla="val 110557"/>
            </a:avLst>
          </a:prstGeom>
          <a:noFill/>
          <a:ln w="12600">
            <a:solidFill>
              <a:srgbClr val="ffffff"/>
            </a:solidFill>
            <a:round/>
          </a:ln>
        </p:spPr>
      </p:sp>
      <p:sp>
        <p:nvSpPr>
          <p:cNvPr id="218" name="CustomShape 55"/>
          <p:cNvSpPr/>
          <p:nvPr/>
        </p:nvSpPr>
        <p:spPr>
          <a:xfrm>
            <a:off x="4952520" y="8681040"/>
            <a:ext cx="218880" cy="214560"/>
          </a:xfrm>
          <a:prstGeom prst="star5">
            <a:avLst>
              <a:gd name="adj1" fmla="val 110557"/>
              <a:gd name="adj2" fmla="val 105146"/>
              <a:gd name="adj3" fmla="val 110557"/>
            </a:avLst>
          </a:prstGeom>
          <a:noFill/>
          <a:ln w="12600">
            <a:solidFill>
              <a:srgbClr val="ffffff"/>
            </a:solidFill>
            <a:round/>
          </a:ln>
        </p:spPr>
      </p:sp>
      <p:sp>
        <p:nvSpPr>
          <p:cNvPr id="219" name="CustomShape 56"/>
          <p:cNvSpPr/>
          <p:nvPr/>
        </p:nvSpPr>
        <p:spPr>
          <a:xfrm>
            <a:off x="2527200" y="3218760"/>
            <a:ext cx="150840" cy="213840"/>
          </a:xfrm>
          <a:prstGeom prst="rect">
            <a:avLst/>
          </a:prstGeom>
          <a:noFill/>
          <a:ln w="9360">
            <a:solidFill>
              <a:srgbClr val="ffffff"/>
            </a:solidFill>
            <a:round/>
          </a:ln>
        </p:spPr>
      </p:sp>
      <p:sp>
        <p:nvSpPr>
          <p:cNvPr id="220" name="CustomShape 57"/>
          <p:cNvSpPr/>
          <p:nvPr/>
        </p:nvSpPr>
        <p:spPr>
          <a:xfrm>
            <a:off x="2568600" y="3312720"/>
            <a:ext cx="67680" cy="119880"/>
          </a:xfrm>
          <a:prstGeom prst="rect">
            <a:avLst/>
          </a:prstGeom>
          <a:noFill/>
          <a:ln w="9360">
            <a:solidFill>
              <a:srgbClr val="ffffff"/>
            </a:solidFill>
            <a:round/>
          </a:ln>
        </p:spPr>
      </p:sp>
      <p:sp>
        <p:nvSpPr>
          <p:cNvPr id="221" name="Line 58"/>
          <p:cNvSpPr/>
          <p:nvPr/>
        </p:nvSpPr>
        <p:spPr>
          <a:xfrm>
            <a:off x="2575440" y="3446280"/>
            <a:ext cx="54360" cy="0"/>
          </a:xfrm>
          <a:prstGeom prst="line">
            <a:avLst/>
          </a:prstGeom>
          <a:ln w="12600">
            <a:solidFill>
              <a:srgbClr val="ffffff"/>
            </a:solidFill>
            <a:round/>
          </a:ln>
        </p:spPr>
      </p:sp>
      <p:sp>
        <p:nvSpPr>
          <p:cNvPr id="222" name="Line 59"/>
          <p:cNvSpPr/>
          <p:nvPr/>
        </p:nvSpPr>
        <p:spPr>
          <a:xfrm>
            <a:off x="2575440" y="3459600"/>
            <a:ext cx="54360" cy="0"/>
          </a:xfrm>
          <a:prstGeom prst="line">
            <a:avLst/>
          </a:prstGeom>
          <a:ln w="12600">
            <a:solidFill>
              <a:srgbClr val="ffffff"/>
            </a:solidFill>
            <a:round/>
          </a:ln>
        </p:spPr>
      </p:sp>
      <p:sp>
        <p:nvSpPr>
          <p:cNvPr id="223" name="Line 60"/>
          <p:cNvSpPr/>
          <p:nvPr/>
        </p:nvSpPr>
        <p:spPr>
          <a:xfrm>
            <a:off x="2575440" y="3473280"/>
            <a:ext cx="54360" cy="0"/>
          </a:xfrm>
          <a:prstGeom prst="line">
            <a:avLst/>
          </a:prstGeom>
          <a:ln w="12600">
            <a:solidFill>
              <a:srgbClr val="ffffff"/>
            </a:solidFill>
            <a:round/>
          </a:ln>
        </p:spPr>
      </p:sp>
      <p:sp>
        <p:nvSpPr>
          <p:cNvPr id="224" name="Line 61"/>
          <p:cNvSpPr/>
          <p:nvPr/>
        </p:nvSpPr>
        <p:spPr>
          <a:xfrm>
            <a:off x="2580480" y="3451680"/>
            <a:ext cx="41400" cy="0"/>
          </a:xfrm>
          <a:prstGeom prst="line">
            <a:avLst/>
          </a:prstGeom>
          <a:ln w="6480">
            <a:solidFill>
              <a:srgbClr val="e46c0a"/>
            </a:solidFill>
            <a:round/>
          </a:ln>
        </p:spPr>
      </p:sp>
      <p:sp>
        <p:nvSpPr>
          <p:cNvPr id="225" name="Line 62"/>
          <p:cNvSpPr/>
          <p:nvPr/>
        </p:nvSpPr>
        <p:spPr>
          <a:xfrm>
            <a:off x="2581200" y="3467160"/>
            <a:ext cx="29520" cy="0"/>
          </a:xfrm>
          <a:prstGeom prst="line">
            <a:avLst/>
          </a:prstGeom>
          <a:ln w="6480">
            <a:solidFill>
              <a:srgbClr val="e46c0a"/>
            </a:solidFill>
            <a:round/>
          </a:ln>
        </p:spPr>
      </p:sp>
      <p:sp>
        <p:nvSpPr>
          <p:cNvPr id="226" name="CustomShape 63"/>
          <p:cNvSpPr/>
          <p:nvPr/>
        </p:nvSpPr>
        <p:spPr>
          <a:xfrm>
            <a:off x="2581920" y="3483360"/>
            <a:ext cx="41400" cy="9000"/>
          </a:xfrm>
          <a:prstGeom prst="rect">
            <a:avLst/>
          </a:prstGeom>
          <a:solidFill>
            <a:srgbClr val="ffffff"/>
          </a:solidFill>
          <a:ln w="9360">
            <a:noFill/>
          </a:ln>
        </p:spPr>
      </p:sp>
      <p:sp>
        <p:nvSpPr>
          <p:cNvPr id="227" name="CustomShape 64"/>
          <p:cNvSpPr/>
          <p:nvPr/>
        </p:nvSpPr>
        <p:spPr>
          <a:xfrm rot="8076000">
            <a:off x="3783600" y="2707560"/>
            <a:ext cx="676800" cy="676800"/>
          </a:xfrm>
          <a:prstGeom prst="teardrop">
            <a:avLst>
              <a:gd name="adj" fmla="val 100000"/>
            </a:avLst>
          </a:prstGeom>
          <a:solidFill>
            <a:srgbClr val="ffffff"/>
          </a:solidFill>
          <a:ln w="38160">
            <a:solidFill>
              <a:srgbClr val="ffffff"/>
            </a:solidFill>
            <a:round/>
          </a:ln>
        </p:spPr>
      </p:sp>
      <p:sp>
        <p:nvSpPr>
          <p:cNvPr id="228" name="CustomShape 65"/>
          <p:cNvSpPr/>
          <p:nvPr/>
        </p:nvSpPr>
        <p:spPr>
          <a:xfrm rot="8076000">
            <a:off x="3763800" y="2638800"/>
            <a:ext cx="716040" cy="716040"/>
          </a:xfrm>
          <a:prstGeom prst="teardrop">
            <a:avLst>
              <a:gd name="adj" fmla="val 100000"/>
            </a:avLst>
          </a:prstGeom>
          <a:solidFill>
            <a:srgbClr val="ea6a09"/>
          </a:solidFill>
          <a:ln w="9360">
            <a:noFill/>
          </a:ln>
        </p:spPr>
      </p:sp>
      <p:sp>
        <p:nvSpPr>
          <p:cNvPr id="229" name="CustomShape 66"/>
          <p:cNvSpPr/>
          <p:nvPr/>
        </p:nvSpPr>
        <p:spPr>
          <a:xfrm>
            <a:off x="3742920" y="2724120"/>
            <a:ext cx="756720" cy="75888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PLANNING PROMPTS</a:t>
            </a:r>
            <a:endParaRPr/>
          </a:p>
        </p:txBody>
      </p:sp>
      <p:sp>
        <p:nvSpPr>
          <p:cNvPr id="230" name="CustomShape 67"/>
          <p:cNvSpPr/>
          <p:nvPr/>
        </p:nvSpPr>
        <p:spPr>
          <a:xfrm>
            <a:off x="3508560" y="3536640"/>
            <a:ext cx="1226160" cy="10936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Before diving into your project, take some time to prepare a plan of action.</a:t>
            </a:r>
            <a:endParaRPr/>
          </a:p>
        </p:txBody>
      </p:sp>
      <p:sp>
        <p:nvSpPr>
          <p:cNvPr id="231" name="CustomShape 68"/>
          <p:cNvSpPr/>
          <p:nvPr/>
        </p:nvSpPr>
        <p:spPr>
          <a:xfrm>
            <a:off x="4047120" y="3147120"/>
            <a:ext cx="150840" cy="213840"/>
          </a:xfrm>
          <a:prstGeom prst="rect">
            <a:avLst/>
          </a:prstGeom>
          <a:noFill/>
          <a:ln w="9360">
            <a:solidFill>
              <a:srgbClr val="ffffff"/>
            </a:solidFill>
            <a:round/>
          </a:ln>
        </p:spPr>
      </p:sp>
      <p:sp>
        <p:nvSpPr>
          <p:cNvPr id="232" name="CustomShape 69"/>
          <p:cNvSpPr/>
          <p:nvPr/>
        </p:nvSpPr>
        <p:spPr>
          <a:xfrm>
            <a:off x="4088880" y="3240720"/>
            <a:ext cx="67680" cy="119880"/>
          </a:xfrm>
          <a:prstGeom prst="rect">
            <a:avLst/>
          </a:prstGeom>
          <a:noFill/>
          <a:ln w="9360">
            <a:solidFill>
              <a:srgbClr val="ffffff"/>
            </a:solidFill>
            <a:round/>
          </a:ln>
        </p:spPr>
      </p:sp>
      <p:sp>
        <p:nvSpPr>
          <p:cNvPr id="233" name="Line 70"/>
          <p:cNvSpPr/>
          <p:nvPr/>
        </p:nvSpPr>
        <p:spPr>
          <a:xfrm>
            <a:off x="4095720" y="3374280"/>
            <a:ext cx="54360" cy="0"/>
          </a:xfrm>
          <a:prstGeom prst="line">
            <a:avLst/>
          </a:prstGeom>
          <a:ln w="12600">
            <a:solidFill>
              <a:srgbClr val="ffffff"/>
            </a:solidFill>
            <a:round/>
          </a:ln>
        </p:spPr>
      </p:sp>
      <p:sp>
        <p:nvSpPr>
          <p:cNvPr id="234" name="Line 71"/>
          <p:cNvSpPr/>
          <p:nvPr/>
        </p:nvSpPr>
        <p:spPr>
          <a:xfrm>
            <a:off x="4095720" y="3387960"/>
            <a:ext cx="54360" cy="0"/>
          </a:xfrm>
          <a:prstGeom prst="line">
            <a:avLst/>
          </a:prstGeom>
          <a:ln w="12600">
            <a:solidFill>
              <a:srgbClr val="ffffff"/>
            </a:solidFill>
            <a:round/>
          </a:ln>
        </p:spPr>
      </p:sp>
      <p:sp>
        <p:nvSpPr>
          <p:cNvPr id="235" name="Line 72"/>
          <p:cNvSpPr/>
          <p:nvPr/>
        </p:nvSpPr>
        <p:spPr>
          <a:xfrm>
            <a:off x="4095720" y="3401640"/>
            <a:ext cx="54360" cy="0"/>
          </a:xfrm>
          <a:prstGeom prst="line">
            <a:avLst/>
          </a:prstGeom>
          <a:ln w="12600">
            <a:solidFill>
              <a:srgbClr val="ffffff"/>
            </a:solidFill>
            <a:round/>
          </a:ln>
        </p:spPr>
      </p:sp>
      <p:sp>
        <p:nvSpPr>
          <p:cNvPr id="236" name="Line 73"/>
          <p:cNvSpPr/>
          <p:nvPr/>
        </p:nvSpPr>
        <p:spPr>
          <a:xfrm>
            <a:off x="4100400" y="3380040"/>
            <a:ext cx="41400" cy="0"/>
          </a:xfrm>
          <a:prstGeom prst="line">
            <a:avLst/>
          </a:prstGeom>
          <a:ln w="6480">
            <a:solidFill>
              <a:srgbClr val="e46c0a"/>
            </a:solidFill>
            <a:round/>
          </a:ln>
        </p:spPr>
      </p:sp>
      <p:sp>
        <p:nvSpPr>
          <p:cNvPr id="237" name="Line 74"/>
          <p:cNvSpPr/>
          <p:nvPr/>
        </p:nvSpPr>
        <p:spPr>
          <a:xfrm>
            <a:off x="4101480" y="3395160"/>
            <a:ext cx="29160" cy="0"/>
          </a:xfrm>
          <a:prstGeom prst="line">
            <a:avLst/>
          </a:prstGeom>
          <a:ln w="6480">
            <a:solidFill>
              <a:srgbClr val="e46c0a"/>
            </a:solidFill>
            <a:round/>
          </a:ln>
        </p:spPr>
      </p:sp>
      <p:sp>
        <p:nvSpPr>
          <p:cNvPr id="238" name="CustomShape 75"/>
          <p:cNvSpPr/>
          <p:nvPr/>
        </p:nvSpPr>
        <p:spPr>
          <a:xfrm>
            <a:off x="4101840" y="3411360"/>
            <a:ext cx="41400" cy="9000"/>
          </a:xfrm>
          <a:prstGeom prst="rect">
            <a:avLst/>
          </a:prstGeom>
          <a:solidFill>
            <a:srgbClr val="ffffff"/>
          </a:solidFill>
          <a:ln w="9360">
            <a:noFill/>
          </a:ln>
        </p:spPr>
      </p:sp>
      <p:sp>
        <p:nvSpPr>
          <p:cNvPr id="239" name="CustomShape 76"/>
          <p:cNvSpPr/>
          <p:nvPr/>
        </p:nvSpPr>
        <p:spPr>
          <a:xfrm rot="8076000">
            <a:off x="3274920" y="4553280"/>
            <a:ext cx="676800" cy="676800"/>
          </a:xfrm>
          <a:prstGeom prst="teardrop">
            <a:avLst>
              <a:gd name="adj" fmla="val 100000"/>
            </a:avLst>
          </a:prstGeom>
          <a:solidFill>
            <a:srgbClr val="ffffff"/>
          </a:solidFill>
          <a:ln w="38160">
            <a:solidFill>
              <a:srgbClr val="ffffff"/>
            </a:solidFill>
            <a:round/>
          </a:ln>
        </p:spPr>
      </p:sp>
      <p:sp>
        <p:nvSpPr>
          <p:cNvPr id="240" name="CustomShape 77"/>
          <p:cNvSpPr/>
          <p:nvPr/>
        </p:nvSpPr>
        <p:spPr>
          <a:xfrm rot="8076000">
            <a:off x="3255120" y="4484160"/>
            <a:ext cx="716040" cy="716040"/>
          </a:xfrm>
          <a:prstGeom prst="teardrop">
            <a:avLst>
              <a:gd name="adj" fmla="val 100000"/>
            </a:avLst>
          </a:prstGeom>
          <a:solidFill>
            <a:srgbClr val="ea6a09"/>
          </a:solidFill>
          <a:ln w="9360">
            <a:noFill/>
          </a:ln>
        </p:spPr>
      </p:sp>
      <p:sp>
        <p:nvSpPr>
          <p:cNvPr id="241" name="CustomShape 78"/>
          <p:cNvSpPr/>
          <p:nvPr/>
        </p:nvSpPr>
        <p:spPr>
          <a:xfrm>
            <a:off x="3234240" y="4569480"/>
            <a:ext cx="756720" cy="75888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PROJECT </a:t>
            </a:r>
            <a:endParaRPr/>
          </a:p>
          <a:p>
            <a:pPr algn="ctr">
              <a:lnSpc>
                <a:spcPct val="100000"/>
              </a:lnSpc>
            </a:pPr>
            <a:r>
              <a:rPr lang="fr-FR" sz="1100">
                <a:solidFill>
                  <a:srgbClr val="ffffff"/>
                </a:solidFill>
                <a:latin typeface="Futura Condensed"/>
              </a:rPr>
              <a:t>CHECK-IN</a:t>
            </a:r>
            <a:endParaRPr/>
          </a:p>
        </p:txBody>
      </p:sp>
      <p:sp>
        <p:nvSpPr>
          <p:cNvPr id="242" name="CustomShape 79"/>
          <p:cNvSpPr/>
          <p:nvPr/>
        </p:nvSpPr>
        <p:spPr>
          <a:xfrm>
            <a:off x="3033000" y="5382000"/>
            <a:ext cx="1159200" cy="142848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Take a moment to reflect on your project feedback and regroup before continuing.</a:t>
            </a:r>
            <a:endParaRPr/>
          </a:p>
        </p:txBody>
      </p:sp>
      <p:sp>
        <p:nvSpPr>
          <p:cNvPr id="243" name="CustomShape 80"/>
          <p:cNvSpPr/>
          <p:nvPr/>
        </p:nvSpPr>
        <p:spPr>
          <a:xfrm>
            <a:off x="3542400" y="4991040"/>
            <a:ext cx="150840" cy="213840"/>
          </a:xfrm>
          <a:prstGeom prst="rect">
            <a:avLst/>
          </a:prstGeom>
          <a:noFill/>
          <a:ln w="9360">
            <a:solidFill>
              <a:srgbClr val="ffffff"/>
            </a:solidFill>
            <a:round/>
          </a:ln>
        </p:spPr>
      </p:sp>
      <p:sp>
        <p:nvSpPr>
          <p:cNvPr id="244" name="CustomShape 81"/>
          <p:cNvSpPr/>
          <p:nvPr/>
        </p:nvSpPr>
        <p:spPr>
          <a:xfrm>
            <a:off x="3584160" y="5085000"/>
            <a:ext cx="67680" cy="119880"/>
          </a:xfrm>
          <a:prstGeom prst="rect">
            <a:avLst/>
          </a:prstGeom>
          <a:noFill/>
          <a:ln w="9360">
            <a:solidFill>
              <a:srgbClr val="ffffff"/>
            </a:solidFill>
            <a:round/>
          </a:ln>
        </p:spPr>
      </p:sp>
      <p:sp>
        <p:nvSpPr>
          <p:cNvPr id="245" name="Line 82"/>
          <p:cNvSpPr/>
          <p:nvPr/>
        </p:nvSpPr>
        <p:spPr>
          <a:xfrm>
            <a:off x="3591000" y="5218560"/>
            <a:ext cx="54360" cy="0"/>
          </a:xfrm>
          <a:prstGeom prst="line">
            <a:avLst/>
          </a:prstGeom>
          <a:ln w="12600">
            <a:solidFill>
              <a:srgbClr val="ffffff"/>
            </a:solidFill>
            <a:round/>
          </a:ln>
        </p:spPr>
      </p:sp>
      <p:sp>
        <p:nvSpPr>
          <p:cNvPr id="246" name="Line 83"/>
          <p:cNvSpPr/>
          <p:nvPr/>
        </p:nvSpPr>
        <p:spPr>
          <a:xfrm>
            <a:off x="3591000" y="5231880"/>
            <a:ext cx="54360" cy="0"/>
          </a:xfrm>
          <a:prstGeom prst="line">
            <a:avLst/>
          </a:prstGeom>
          <a:ln w="12600">
            <a:solidFill>
              <a:srgbClr val="ffffff"/>
            </a:solidFill>
            <a:round/>
          </a:ln>
        </p:spPr>
      </p:sp>
      <p:sp>
        <p:nvSpPr>
          <p:cNvPr id="247" name="Line 84"/>
          <p:cNvSpPr/>
          <p:nvPr/>
        </p:nvSpPr>
        <p:spPr>
          <a:xfrm>
            <a:off x="3591000" y="5245560"/>
            <a:ext cx="54360" cy="0"/>
          </a:xfrm>
          <a:prstGeom prst="line">
            <a:avLst/>
          </a:prstGeom>
          <a:ln w="12600">
            <a:solidFill>
              <a:srgbClr val="ffffff"/>
            </a:solidFill>
            <a:round/>
          </a:ln>
        </p:spPr>
      </p:sp>
      <p:sp>
        <p:nvSpPr>
          <p:cNvPr id="248" name="Line 85"/>
          <p:cNvSpPr/>
          <p:nvPr/>
        </p:nvSpPr>
        <p:spPr>
          <a:xfrm>
            <a:off x="3595680" y="5223960"/>
            <a:ext cx="41400" cy="0"/>
          </a:xfrm>
          <a:prstGeom prst="line">
            <a:avLst/>
          </a:prstGeom>
          <a:ln w="6480">
            <a:solidFill>
              <a:srgbClr val="e46c0a"/>
            </a:solidFill>
            <a:round/>
          </a:ln>
        </p:spPr>
      </p:sp>
      <p:sp>
        <p:nvSpPr>
          <p:cNvPr id="249" name="Line 86"/>
          <p:cNvSpPr/>
          <p:nvPr/>
        </p:nvSpPr>
        <p:spPr>
          <a:xfrm>
            <a:off x="3596760" y="5239080"/>
            <a:ext cx="29520" cy="0"/>
          </a:xfrm>
          <a:prstGeom prst="line">
            <a:avLst/>
          </a:prstGeom>
          <a:ln w="6480">
            <a:solidFill>
              <a:srgbClr val="e46c0a"/>
            </a:solidFill>
            <a:round/>
          </a:ln>
        </p:spPr>
      </p:sp>
      <p:sp>
        <p:nvSpPr>
          <p:cNvPr id="250" name="CustomShape 87"/>
          <p:cNvSpPr/>
          <p:nvPr/>
        </p:nvSpPr>
        <p:spPr>
          <a:xfrm>
            <a:off x="3597480" y="5255280"/>
            <a:ext cx="41400" cy="9000"/>
          </a:xfrm>
          <a:prstGeom prst="rect">
            <a:avLst/>
          </a:prstGeom>
          <a:solidFill>
            <a:srgbClr val="ffffff"/>
          </a:solidFill>
          <a:ln w="9360">
            <a:noFill/>
          </a:ln>
        </p:spPr>
      </p:sp>
      <p:sp>
        <p:nvSpPr>
          <p:cNvPr id="251" name="CustomShape 88"/>
          <p:cNvSpPr/>
          <p:nvPr/>
        </p:nvSpPr>
        <p:spPr>
          <a:xfrm>
            <a:off x="4210200" y="6867720"/>
            <a:ext cx="150840" cy="213840"/>
          </a:xfrm>
          <a:prstGeom prst="rect">
            <a:avLst/>
          </a:prstGeom>
          <a:noFill/>
          <a:ln w="9360">
            <a:solidFill>
              <a:srgbClr val="ffffff"/>
            </a:solidFill>
            <a:round/>
          </a:ln>
        </p:spPr>
      </p:sp>
      <p:sp>
        <p:nvSpPr>
          <p:cNvPr id="252" name="CustomShape 89"/>
          <p:cNvSpPr/>
          <p:nvPr/>
        </p:nvSpPr>
        <p:spPr>
          <a:xfrm>
            <a:off x="4251600" y="6961680"/>
            <a:ext cx="67680" cy="119880"/>
          </a:xfrm>
          <a:prstGeom prst="rect">
            <a:avLst/>
          </a:prstGeom>
          <a:noFill/>
          <a:ln w="9360">
            <a:solidFill>
              <a:srgbClr val="ffffff"/>
            </a:solidFill>
            <a:round/>
          </a:ln>
        </p:spPr>
      </p:sp>
      <p:sp>
        <p:nvSpPr>
          <p:cNvPr id="253" name="Line 90"/>
          <p:cNvSpPr/>
          <p:nvPr/>
        </p:nvSpPr>
        <p:spPr>
          <a:xfrm>
            <a:off x="4258440" y="7095240"/>
            <a:ext cx="54720" cy="0"/>
          </a:xfrm>
          <a:prstGeom prst="line">
            <a:avLst/>
          </a:prstGeom>
          <a:ln w="12600">
            <a:solidFill>
              <a:srgbClr val="ffffff"/>
            </a:solidFill>
            <a:round/>
          </a:ln>
        </p:spPr>
      </p:sp>
      <p:sp>
        <p:nvSpPr>
          <p:cNvPr id="254" name="Line 91"/>
          <p:cNvSpPr/>
          <p:nvPr/>
        </p:nvSpPr>
        <p:spPr>
          <a:xfrm>
            <a:off x="4258440" y="7108560"/>
            <a:ext cx="54720" cy="0"/>
          </a:xfrm>
          <a:prstGeom prst="line">
            <a:avLst/>
          </a:prstGeom>
          <a:ln w="12600">
            <a:solidFill>
              <a:srgbClr val="ffffff"/>
            </a:solidFill>
            <a:round/>
          </a:ln>
        </p:spPr>
      </p:sp>
      <p:sp>
        <p:nvSpPr>
          <p:cNvPr id="255" name="Line 92"/>
          <p:cNvSpPr/>
          <p:nvPr/>
        </p:nvSpPr>
        <p:spPr>
          <a:xfrm>
            <a:off x="4258440" y="7122240"/>
            <a:ext cx="54720" cy="0"/>
          </a:xfrm>
          <a:prstGeom prst="line">
            <a:avLst/>
          </a:prstGeom>
          <a:ln w="12600">
            <a:solidFill>
              <a:srgbClr val="ffffff"/>
            </a:solidFill>
            <a:round/>
          </a:ln>
        </p:spPr>
      </p:sp>
      <p:sp>
        <p:nvSpPr>
          <p:cNvPr id="256" name="Line 93"/>
          <p:cNvSpPr/>
          <p:nvPr/>
        </p:nvSpPr>
        <p:spPr>
          <a:xfrm>
            <a:off x="4263480" y="7100640"/>
            <a:ext cx="41400" cy="0"/>
          </a:xfrm>
          <a:prstGeom prst="line">
            <a:avLst/>
          </a:prstGeom>
          <a:ln w="6480">
            <a:solidFill>
              <a:srgbClr val="e46c0a"/>
            </a:solidFill>
            <a:round/>
          </a:ln>
        </p:spPr>
      </p:sp>
      <p:sp>
        <p:nvSpPr>
          <p:cNvPr id="257" name="Line 94"/>
          <p:cNvSpPr/>
          <p:nvPr/>
        </p:nvSpPr>
        <p:spPr>
          <a:xfrm>
            <a:off x="4264200" y="7116120"/>
            <a:ext cx="29520" cy="0"/>
          </a:xfrm>
          <a:prstGeom prst="line">
            <a:avLst/>
          </a:prstGeom>
          <a:ln w="6480">
            <a:solidFill>
              <a:srgbClr val="e46c0a"/>
            </a:solidFill>
            <a:round/>
          </a:ln>
        </p:spPr>
      </p:sp>
      <p:sp>
        <p:nvSpPr>
          <p:cNvPr id="258" name="CustomShape 95"/>
          <p:cNvSpPr/>
          <p:nvPr/>
        </p:nvSpPr>
        <p:spPr>
          <a:xfrm>
            <a:off x="4264920" y="7132320"/>
            <a:ext cx="41400" cy="9000"/>
          </a:xfrm>
          <a:prstGeom prst="rect">
            <a:avLst/>
          </a:prstGeom>
          <a:solidFill>
            <a:srgbClr val="ffffff"/>
          </a:solidFill>
          <a:ln w="9360">
            <a:noFill/>
          </a:ln>
        </p:spPr>
      </p:sp>
      <p:sp>
        <p:nvSpPr>
          <p:cNvPr id="259" name="CustomShape 96"/>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112</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60" name="Picture 2" descr=""/>
          <p:cNvPicPr/>
          <p:nvPr/>
        </p:nvPicPr>
        <p:blipFill>
          <a:blip r:embed="rId1"/>
          <a:stretch>
            <a:fillRect/>
          </a:stretch>
        </p:blipFill>
        <p:spPr>
          <a:xfrm>
            <a:off x="0" y="0"/>
            <a:ext cx="7771680" cy="1005768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 name="CustomShape 1"/>
          <p:cNvSpPr/>
          <p:nvPr/>
        </p:nvSpPr>
        <p:spPr>
          <a:xfrm>
            <a:off x="550440" y="3328560"/>
            <a:ext cx="3230640" cy="62042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Introduce students to the concept of a pitch. With a pitch, students can either announce a project idea in order to recruit other team members, or they can promote their interests, skills, or talents, in order to be recruited by other teams.</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Distribute the Pitch handout, giving students time to brainstorm and to respond on the handout. Some students already may have a project idea or have identified a specific interest or skill they want to share or further explore. Let students know that if they don’t have a specific project idea or interest, they will have an opportunity to join another team. Optionally, have students review inspiration projects identified during the Unit 1 My Studio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each student a chance to pitch to the rest of the group. Ask people to line up if they want to pitch, and give them thirty seconds each to describe their project, interest, or skill. </a:t>
            </a:r>
            <a:endParaRPr/>
          </a:p>
          <a:p>
            <a:pPr>
              <a:lnSpc>
                <a:spcPct val="100000"/>
              </a:lnSpc>
            </a:pPr>
            <a:endParaRPr/>
          </a:p>
          <a:p>
            <a:pPr>
              <a:lnSpc>
                <a:spcPct val="100000"/>
              </a:lnSpc>
              <a:buFont typeface="Wingdings" charset="2"/>
              <a:buChar char=""/>
            </a:pPr>
            <a:r>
              <a:rPr lang="fr-FR" sz="1200">
                <a:solidFill>
                  <a:srgbClr val="000000"/>
                </a:solidFill>
                <a:latin typeface="Futura Condensed"/>
              </a:rPr>
              <a:t>Provide time for students to form project groups of 3 or 4 people. Optionally, have students write their names and project interests on sticky notes that can be arranged and sorted on a wall to facilitate team-building.</a:t>
            </a:r>
            <a:endParaRPr/>
          </a:p>
        </p:txBody>
      </p:sp>
      <p:sp>
        <p:nvSpPr>
          <p:cNvPr id="262" name="CustomShape 2"/>
          <p:cNvSpPr/>
          <p:nvPr/>
        </p:nvSpPr>
        <p:spPr>
          <a:xfrm>
            <a:off x="45720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63" name="Line 3"/>
          <p:cNvSpPr/>
          <p:nvPr/>
        </p:nvSpPr>
        <p:spPr>
          <a:xfrm flipV="1">
            <a:off x="550080" y="3163320"/>
            <a:ext cx="3231360" cy="8640"/>
          </a:xfrm>
          <a:prstGeom prst="line">
            <a:avLst/>
          </a:prstGeom>
          <a:ln w="9360">
            <a:solidFill>
              <a:srgbClr val="000000"/>
            </a:solidFill>
            <a:round/>
          </a:ln>
        </p:spPr>
      </p:sp>
      <p:sp>
        <p:nvSpPr>
          <p:cNvPr id="264" name="CustomShape 4"/>
          <p:cNvSpPr/>
          <p:nvPr/>
        </p:nvSpPr>
        <p:spPr>
          <a:xfrm>
            <a:off x="4223520" y="795240"/>
            <a:ext cx="2999160" cy="13975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brainstorm project ideas based on personal interests</a:t>
            </a:r>
            <a:endParaRPr/>
          </a:p>
          <a:p>
            <a:pPr>
              <a:lnSpc>
                <a:spcPct val="100000"/>
              </a:lnSpc>
              <a:buFont typeface="Lucida Grande"/>
              <a:buChar char="+"/>
            </a:pPr>
            <a:r>
              <a:rPr lang="fr-FR" sz="1200">
                <a:solidFill>
                  <a:srgbClr val="000000"/>
                </a:solidFill>
                <a:latin typeface="Futura Condensed"/>
              </a:rPr>
              <a:t>pitch ideas, interests, and skills to form project teams</a:t>
            </a:r>
            <a:endParaRPr/>
          </a:p>
        </p:txBody>
      </p:sp>
      <p:sp>
        <p:nvSpPr>
          <p:cNvPr id="265" name="CustomShape 5"/>
          <p:cNvSpPr/>
          <p:nvPr/>
        </p:nvSpPr>
        <p:spPr>
          <a:xfrm>
            <a:off x="4105080" y="3328560"/>
            <a:ext cx="3116520" cy="4550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Pitch handout</a:t>
            </a:r>
            <a:endParaRPr/>
          </a:p>
          <a:p>
            <a:pPr>
              <a:lnSpc>
                <a:spcPct val="100000"/>
              </a:lnSpc>
              <a:buFont typeface="Wingdings" charset="2"/>
              <a:buChar char=""/>
            </a:pPr>
            <a:r>
              <a:rPr lang="fr-FR" sz="1200">
                <a:solidFill>
                  <a:srgbClr val="000000"/>
                </a:solidFill>
                <a:latin typeface="Futura Condensed"/>
              </a:rPr>
              <a:t>sticky notes (optional)</a:t>
            </a:r>
            <a:endParaRPr/>
          </a:p>
        </p:txBody>
      </p:sp>
      <p:sp>
        <p:nvSpPr>
          <p:cNvPr id="266" name="CustomShape 6"/>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67" name="Line 7"/>
          <p:cNvSpPr/>
          <p:nvPr/>
        </p:nvSpPr>
        <p:spPr>
          <a:xfrm flipV="1">
            <a:off x="4104720" y="3163320"/>
            <a:ext cx="3117240" cy="8640"/>
          </a:xfrm>
          <a:prstGeom prst="line">
            <a:avLst/>
          </a:prstGeom>
          <a:ln w="9360">
            <a:solidFill>
              <a:srgbClr val="000000"/>
            </a:solidFill>
            <a:round/>
          </a:ln>
        </p:spPr>
      </p:sp>
      <p:sp>
        <p:nvSpPr>
          <p:cNvPr id="268" name="CustomShape 8"/>
          <p:cNvSpPr/>
          <p:nvPr/>
        </p:nvSpPr>
        <p:spPr>
          <a:xfrm>
            <a:off x="4105080" y="440604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has been your favorite project to work on so far?</a:t>
            </a:r>
            <a:endParaRPr/>
          </a:p>
          <a:p>
            <a:pPr>
              <a:lnSpc>
                <a:spcPct val="100000"/>
              </a:lnSpc>
              <a:buFont typeface="Lucida Grande"/>
              <a:buChar char="+"/>
            </a:pPr>
            <a:r>
              <a:rPr lang="fr-FR" sz="1200">
                <a:solidFill>
                  <a:srgbClr val="000000"/>
                </a:solidFill>
                <a:latin typeface="Futura Condensed"/>
              </a:rPr>
              <a:t>What kinds of projects are you interested in creating next?</a:t>
            </a:r>
            <a:endParaRPr/>
          </a:p>
          <a:p>
            <a:pPr>
              <a:lnSpc>
                <a:spcPct val="100000"/>
              </a:lnSpc>
              <a:buFont typeface="Lucida Grande"/>
              <a:buChar char="+"/>
            </a:pPr>
            <a:r>
              <a:rPr lang="fr-FR" sz="1200">
                <a:solidFill>
                  <a:srgbClr val="000000"/>
                </a:solidFill>
                <a:latin typeface="Futura Condensed"/>
              </a:rPr>
              <a:t>What knowledge, skills, or talents could you contribute to a project?</a:t>
            </a:r>
            <a:endParaRPr/>
          </a:p>
        </p:txBody>
      </p:sp>
      <p:sp>
        <p:nvSpPr>
          <p:cNvPr id="269" name="CustomShape 9"/>
          <p:cNvSpPr/>
          <p:nvPr/>
        </p:nvSpPr>
        <p:spPr>
          <a:xfrm>
            <a:off x="4007880" y="39103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70" name="Line 10"/>
          <p:cNvSpPr/>
          <p:nvPr/>
        </p:nvSpPr>
        <p:spPr>
          <a:xfrm flipV="1">
            <a:off x="4104720" y="4241160"/>
            <a:ext cx="3117240" cy="8280"/>
          </a:xfrm>
          <a:prstGeom prst="line">
            <a:avLst/>
          </a:prstGeom>
          <a:ln w="9360">
            <a:solidFill>
              <a:srgbClr val="000000"/>
            </a:solidFill>
            <a:round/>
          </a:ln>
        </p:spPr>
      </p:sp>
      <p:sp>
        <p:nvSpPr>
          <p:cNvPr id="271" name="CustomShape 11"/>
          <p:cNvSpPr/>
          <p:nvPr/>
        </p:nvSpPr>
        <p:spPr>
          <a:xfrm>
            <a:off x="4105080" y="604044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each student get a chance to pitch their idea or interests?</a:t>
            </a:r>
            <a:endParaRPr/>
          </a:p>
          <a:p>
            <a:pPr>
              <a:lnSpc>
                <a:spcPct val="100000"/>
              </a:lnSpc>
              <a:buFont typeface="Lucida Grande"/>
              <a:buChar char="+"/>
            </a:pPr>
            <a:r>
              <a:rPr lang="fr-FR" sz="1200">
                <a:solidFill>
                  <a:srgbClr val="000000"/>
                </a:solidFill>
                <a:latin typeface="Futura Condensed"/>
              </a:rPr>
              <a:t>Did each student find a project team to join?</a:t>
            </a:r>
            <a:endParaRPr/>
          </a:p>
        </p:txBody>
      </p:sp>
      <p:sp>
        <p:nvSpPr>
          <p:cNvPr id="272" name="CustomShape 12"/>
          <p:cNvSpPr/>
          <p:nvPr/>
        </p:nvSpPr>
        <p:spPr>
          <a:xfrm>
            <a:off x="4007880" y="55447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73" name="Line 13"/>
          <p:cNvSpPr/>
          <p:nvPr/>
        </p:nvSpPr>
        <p:spPr>
          <a:xfrm flipV="1">
            <a:off x="4104720" y="5875200"/>
            <a:ext cx="3117240" cy="8640"/>
          </a:xfrm>
          <a:prstGeom prst="line">
            <a:avLst/>
          </a:prstGeom>
          <a:ln w="9360">
            <a:solidFill>
              <a:srgbClr val="000000"/>
            </a:solidFill>
            <a:round/>
          </a:ln>
        </p:spPr>
      </p:sp>
      <p:sp>
        <p:nvSpPr>
          <p:cNvPr id="274" name="CustomShape 14"/>
          <p:cNvSpPr/>
          <p:nvPr/>
        </p:nvSpPr>
        <p:spPr>
          <a:xfrm>
            <a:off x="1308960" y="595800"/>
            <a:ext cx="2815200" cy="1125360"/>
          </a:xfrm>
          <a:prstGeom prst="rect">
            <a:avLst/>
          </a:prstGeom>
          <a:noFill/>
          <a:ln>
            <a:noFill/>
          </a:ln>
        </p:spPr>
        <p:txBody>
          <a:bodyPr lIns="90000" rIns="90000" tIns="45000" bIns="45000"/>
          <a:p>
            <a:r>
              <a:rPr lang="fr-FR" sz="3400">
                <a:solidFill>
                  <a:srgbClr val="000000"/>
                </a:solidFill>
                <a:latin typeface="Futura Condensed"/>
              </a:rPr>
              <a:t>PROJECT</a:t>
            </a:r>
            <a:endParaRPr/>
          </a:p>
          <a:p>
            <a:pPr>
              <a:lnSpc>
                <a:spcPct val="100000"/>
              </a:lnSpc>
            </a:pPr>
            <a:r>
              <a:rPr lang="fr-FR" sz="3400">
                <a:solidFill>
                  <a:srgbClr val="000000"/>
                </a:solidFill>
                <a:latin typeface="Futura Condensed"/>
              </a:rPr>
              <a:t>PITCH</a:t>
            </a:r>
            <a:endParaRPr/>
          </a:p>
        </p:txBody>
      </p:sp>
      <p:sp>
        <p:nvSpPr>
          <p:cNvPr id="275" name="CustomShape 15"/>
          <p:cNvSpPr/>
          <p:nvPr/>
        </p:nvSpPr>
        <p:spPr>
          <a:xfrm>
            <a:off x="2536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276" name="Picture 69" descr=""/>
          <p:cNvPicPr/>
          <p:nvPr/>
        </p:nvPicPr>
        <p:blipFill>
          <a:blip r:embed="rId1"/>
          <a:stretch>
            <a:fillRect/>
          </a:stretch>
        </p:blipFill>
        <p:spPr>
          <a:xfrm>
            <a:off x="2275200" y="1752480"/>
            <a:ext cx="328320" cy="328320"/>
          </a:xfrm>
          <a:prstGeom prst="rect">
            <a:avLst/>
          </a:prstGeom>
          <a:ln>
            <a:noFill/>
          </a:ln>
        </p:spPr>
      </p:pic>
      <p:sp>
        <p:nvSpPr>
          <p:cNvPr id="277" name="Line 16"/>
          <p:cNvSpPr/>
          <p:nvPr/>
        </p:nvSpPr>
        <p:spPr>
          <a:xfrm>
            <a:off x="3891600" y="794160"/>
            <a:ext cx="0" cy="1123200"/>
          </a:xfrm>
          <a:prstGeom prst="line">
            <a:avLst/>
          </a:prstGeom>
          <a:ln cap="rnd" w="3240">
            <a:solidFill>
              <a:srgbClr val="000000"/>
            </a:solidFill>
            <a:custDash>
              <a:ds d="4900000000" sp="3675000000"/>
            </a:custDash>
            <a:round/>
          </a:ln>
        </p:spPr>
      </p:sp>
      <p:sp>
        <p:nvSpPr>
          <p:cNvPr id="278" name="Line 17"/>
          <p:cNvSpPr/>
          <p:nvPr/>
        </p:nvSpPr>
        <p:spPr>
          <a:xfrm flipH="1">
            <a:off x="3670560" y="794520"/>
            <a:ext cx="221040" cy="0"/>
          </a:xfrm>
          <a:prstGeom prst="line">
            <a:avLst/>
          </a:prstGeom>
          <a:ln cap="rnd" w="3240">
            <a:solidFill>
              <a:srgbClr val="000000"/>
            </a:solidFill>
            <a:custDash>
              <a:ds d="4900000000" sp="3675000000"/>
            </a:custDash>
            <a:round/>
          </a:ln>
        </p:spPr>
      </p:sp>
      <p:sp>
        <p:nvSpPr>
          <p:cNvPr id="279" name="Line 18"/>
          <p:cNvSpPr/>
          <p:nvPr/>
        </p:nvSpPr>
        <p:spPr>
          <a:xfrm flipH="1">
            <a:off x="3670560" y="1912680"/>
            <a:ext cx="221040" cy="0"/>
          </a:xfrm>
          <a:prstGeom prst="line">
            <a:avLst/>
          </a:prstGeom>
          <a:ln cap="rnd" w="3240">
            <a:solidFill>
              <a:srgbClr val="000000"/>
            </a:solidFill>
            <a:custDash>
              <a:ds d="4900000000" sp="3675000000"/>
            </a:custDash>
            <a:round/>
            <a:tailEnd len="med" type="triangle" w="med"/>
          </a:ln>
        </p:spPr>
      </p:sp>
      <p:sp>
        <p:nvSpPr>
          <p:cNvPr id="280" name="Line 19"/>
          <p:cNvSpPr/>
          <p:nvPr/>
        </p:nvSpPr>
        <p:spPr>
          <a:xfrm>
            <a:off x="3891600" y="1342800"/>
            <a:ext cx="221040" cy="0"/>
          </a:xfrm>
          <a:prstGeom prst="line">
            <a:avLst/>
          </a:prstGeom>
          <a:ln cap="rnd" w="3240">
            <a:solidFill>
              <a:srgbClr val="000000"/>
            </a:solidFill>
            <a:custDash>
              <a:ds d="4900000000" sp="3675000000"/>
            </a:custDash>
            <a:round/>
            <a:tailEnd len="med" type="triangle" w="med"/>
          </a:ln>
        </p:spPr>
      </p:sp>
      <p:sp>
        <p:nvSpPr>
          <p:cNvPr id="281"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82" name="Line 21"/>
          <p:cNvSpPr/>
          <p:nvPr/>
        </p:nvSpPr>
        <p:spPr>
          <a:xfrm flipV="1">
            <a:off x="550800" y="7968960"/>
            <a:ext cx="6671160" cy="14040"/>
          </a:xfrm>
          <a:prstGeom prst="line">
            <a:avLst/>
          </a:prstGeom>
          <a:ln w="9360">
            <a:solidFill>
              <a:srgbClr val="000000"/>
            </a:solidFill>
            <a:round/>
          </a:ln>
        </p:spPr>
      </p:sp>
      <p:sp>
        <p:nvSpPr>
          <p:cNvPr id="283"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84"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285"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86"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287"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288"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289"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290" name="CustomShape 29"/>
          <p:cNvSpPr/>
          <p:nvPr/>
        </p:nvSpPr>
        <p:spPr>
          <a:xfrm>
            <a:off x="551160" y="8142840"/>
            <a:ext cx="3230640" cy="20970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Students can be enormously valuable in providing support and guidance to each other throughout all of the Scratch sessions, and particularly during the hackathon sessions. Encouraging young people to share their knowledge and skills with others makes things easier for the facilitator, but can also significantly deepen creators’ learning and understanding.</a:t>
            </a:r>
            <a:endParaRPr/>
          </a:p>
        </p:txBody>
      </p:sp>
      <p:pic>
        <p:nvPicPr>
          <p:cNvPr id="291" name="Picture 4" descr=""/>
          <p:cNvPicPr/>
          <p:nvPr/>
        </p:nvPicPr>
        <p:blipFill>
          <a:blip r:embed="rId2"/>
          <a:stretch>
            <a:fillRect/>
          </a:stretch>
        </p:blipFill>
        <p:spPr>
          <a:xfrm>
            <a:off x="550440" y="0"/>
            <a:ext cx="493200" cy="2791080"/>
          </a:xfrm>
          <a:prstGeom prst="rect">
            <a:avLst/>
          </a:prstGeom>
          <a:ln>
            <a:noFill/>
          </a:ln>
        </p:spPr>
      </p:pic>
      <p:sp>
        <p:nvSpPr>
          <p:cNvPr id="292" name="CustomShape 30"/>
          <p:cNvSpPr/>
          <p:nvPr/>
        </p:nvSpPr>
        <p:spPr>
          <a:xfrm rot="5400000">
            <a:off x="-257400" y="971280"/>
            <a:ext cx="210384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
        <p:nvSpPr>
          <p:cNvPr id="293" name="CustomShape 31"/>
          <p:cNvSpPr/>
          <p:nvPr/>
        </p:nvSpPr>
        <p:spPr>
          <a:xfrm>
            <a:off x="550440" y="2539800"/>
            <a:ext cx="478800" cy="243360"/>
          </a:xfrm>
          <a:prstGeom prst="triangle">
            <a:avLst>
              <a:gd name="adj" fmla="val 51144"/>
            </a:avLst>
          </a:prstGeom>
          <a:solidFill>
            <a:srgbClr val="ffffff"/>
          </a:solidFill>
          <a:ln w="9360">
            <a:solidFill>
              <a:srgbClr val="ffffff"/>
            </a:solidFill>
            <a:round/>
          </a:ln>
        </p:spPr>
      </p:sp>
      <p:sp>
        <p:nvSpPr>
          <p:cNvPr id="294" name="CustomShape 32"/>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114</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5" name="CustomShape 1"/>
          <p:cNvSpPr/>
          <p:nvPr/>
        </p:nvSpPr>
        <p:spPr>
          <a:xfrm>
            <a:off x="2073600" y="722520"/>
            <a:ext cx="4985280" cy="516600"/>
          </a:xfrm>
          <a:prstGeom prst="rect">
            <a:avLst/>
          </a:prstGeom>
          <a:noFill/>
          <a:ln cap="rnd" w="6480">
            <a:solidFill>
              <a:srgbClr val="000000"/>
            </a:solidFill>
            <a:custDash>
              <a:ds d="4900000000" sp="3675000000"/>
            </a:custDash>
            <a:round/>
          </a:ln>
        </p:spPr>
        <p:txBody>
          <a:bodyPr lIns="90000" rIns="90000" tIns="91440" bIns="91440" anchor="ctr"/>
          <a:p>
            <a:pPr>
              <a:lnSpc>
                <a:spcPct val="100000"/>
              </a:lnSpc>
            </a:pPr>
            <a:r>
              <a:rPr lang="fr-FR" sz="1100">
                <a:solidFill>
                  <a:srgbClr val="000000"/>
                </a:solidFill>
                <a:latin typeface="Futura Condensed"/>
              </a:rPr>
              <a:t>PROJECT PITCH BY: __________________________________________________</a:t>
            </a:r>
            <a:endParaRPr/>
          </a:p>
        </p:txBody>
      </p:sp>
      <p:sp>
        <p:nvSpPr>
          <p:cNvPr id="296" name="CustomShape 2"/>
          <p:cNvSpPr/>
          <p:nvPr/>
        </p:nvSpPr>
        <p:spPr>
          <a:xfrm flipH="1">
            <a:off x="447840" y="2697480"/>
            <a:ext cx="618624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has been your favorite project to work on so far? What made this project stand out for you?</a:t>
            </a:r>
            <a:endParaRPr/>
          </a:p>
        </p:txBody>
      </p:sp>
      <p:sp>
        <p:nvSpPr>
          <p:cNvPr id="297" name="CustomShape 3"/>
          <p:cNvSpPr/>
          <p:nvPr/>
        </p:nvSpPr>
        <p:spPr>
          <a:xfrm flipH="1">
            <a:off x="447840" y="5263920"/>
            <a:ext cx="6186240" cy="25740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kinds of projects are you interested in creating next?</a:t>
            </a:r>
            <a:endParaRPr/>
          </a:p>
        </p:txBody>
      </p:sp>
      <p:sp>
        <p:nvSpPr>
          <p:cNvPr id="298" name="CustomShape 4"/>
          <p:cNvSpPr/>
          <p:nvPr/>
        </p:nvSpPr>
        <p:spPr>
          <a:xfrm flipH="1">
            <a:off x="447840" y="7327080"/>
            <a:ext cx="3401280" cy="45576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SKILLS IN SCRATCH</a:t>
            </a:r>
            <a:endParaRPr/>
          </a:p>
        </p:txBody>
      </p:sp>
      <p:sp>
        <p:nvSpPr>
          <p:cNvPr id="299" name="CustomShape 5"/>
          <p:cNvSpPr/>
          <p:nvPr/>
        </p:nvSpPr>
        <p:spPr>
          <a:xfrm flipH="1">
            <a:off x="453600" y="7826040"/>
            <a:ext cx="6186240" cy="25740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knowledge, skills, or talents would you like to contribute to a project?</a:t>
            </a:r>
            <a:endParaRPr/>
          </a:p>
        </p:txBody>
      </p:sp>
      <p:sp>
        <p:nvSpPr>
          <p:cNvPr id="300" name="CustomShape 6"/>
          <p:cNvSpPr/>
          <p:nvPr/>
        </p:nvSpPr>
        <p:spPr>
          <a:xfrm>
            <a:off x="1981080" y="1196280"/>
            <a:ext cx="5145120" cy="81936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Use the prompts below to brainstorm ideas for projects you’re interested in working on during the hackathon. You will have 30 seconds to pitch your ideas, interests, and skills to the rest of the group!</a:t>
            </a:r>
            <a:endParaRPr/>
          </a:p>
        </p:txBody>
      </p:sp>
      <p:sp>
        <p:nvSpPr>
          <p:cNvPr id="301" name="CustomShape 7"/>
          <p:cNvSpPr/>
          <p:nvPr/>
        </p:nvSpPr>
        <p:spPr>
          <a:xfrm>
            <a:off x="457200" y="595800"/>
            <a:ext cx="2815200" cy="1125360"/>
          </a:xfrm>
          <a:prstGeom prst="rect">
            <a:avLst/>
          </a:prstGeom>
          <a:noFill/>
          <a:ln>
            <a:noFill/>
          </a:ln>
        </p:spPr>
        <p:txBody>
          <a:bodyPr lIns="90000" rIns="90000" tIns="45000" bIns="45000"/>
          <a:p>
            <a:r>
              <a:rPr lang="fr-FR" sz="3400">
                <a:solidFill>
                  <a:srgbClr val="000000"/>
                </a:solidFill>
                <a:latin typeface="Futura Condensed"/>
              </a:rPr>
              <a:t>PROJECT</a:t>
            </a:r>
            <a:endParaRPr/>
          </a:p>
          <a:p>
            <a:pPr>
              <a:lnSpc>
                <a:spcPct val="100000"/>
              </a:lnSpc>
            </a:pPr>
            <a:r>
              <a:rPr lang="fr-FR" sz="3400">
                <a:solidFill>
                  <a:srgbClr val="000000"/>
                </a:solidFill>
                <a:latin typeface="Futura Condensed"/>
              </a:rPr>
              <a:t>PITCH</a:t>
            </a:r>
            <a:endParaRPr/>
          </a:p>
        </p:txBody>
      </p:sp>
      <p:sp>
        <p:nvSpPr>
          <p:cNvPr id="302" name="CustomShape 8"/>
          <p:cNvSpPr/>
          <p:nvPr/>
        </p:nvSpPr>
        <p:spPr>
          <a:xfrm>
            <a:off x="0" y="2129040"/>
            <a:ext cx="7581600" cy="478800"/>
          </a:xfrm>
          <a:prstGeom prst="rect">
            <a:avLst/>
          </a:prstGeom>
          <a:solidFill>
            <a:srgbClr val="ea6a09"/>
          </a:solidFill>
          <a:ln w="9360">
            <a:noFill/>
          </a:ln>
        </p:spPr>
      </p:sp>
      <p:sp>
        <p:nvSpPr>
          <p:cNvPr id="303" name="CustomShape 9"/>
          <p:cNvSpPr/>
          <p:nvPr/>
        </p:nvSpPr>
        <p:spPr>
          <a:xfrm>
            <a:off x="457200" y="2131200"/>
            <a:ext cx="676116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FAVORITE PROJECT</a:t>
            </a:r>
            <a:endParaRPr/>
          </a:p>
        </p:txBody>
      </p:sp>
      <p:sp>
        <p:nvSpPr>
          <p:cNvPr id="304" name="CustomShape 10"/>
          <p:cNvSpPr/>
          <p:nvPr/>
        </p:nvSpPr>
        <p:spPr>
          <a:xfrm>
            <a:off x="0" y="4693320"/>
            <a:ext cx="7581600" cy="478800"/>
          </a:xfrm>
          <a:prstGeom prst="rect">
            <a:avLst/>
          </a:prstGeom>
          <a:solidFill>
            <a:srgbClr val="ea6a09"/>
          </a:solidFill>
          <a:ln w="9360">
            <a:noFill/>
          </a:ln>
        </p:spPr>
      </p:sp>
      <p:sp>
        <p:nvSpPr>
          <p:cNvPr id="305" name="CustomShape 11"/>
          <p:cNvSpPr/>
          <p:nvPr/>
        </p:nvSpPr>
        <p:spPr>
          <a:xfrm>
            <a:off x="457200" y="4695480"/>
            <a:ext cx="676116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HACKATHON PROJECT IDEA</a:t>
            </a:r>
            <a:endParaRPr/>
          </a:p>
        </p:txBody>
      </p:sp>
      <p:sp>
        <p:nvSpPr>
          <p:cNvPr id="306" name="CustomShape 12"/>
          <p:cNvSpPr/>
          <p:nvPr/>
        </p:nvSpPr>
        <p:spPr>
          <a:xfrm>
            <a:off x="0" y="7248240"/>
            <a:ext cx="7581600" cy="478800"/>
          </a:xfrm>
          <a:prstGeom prst="rect">
            <a:avLst/>
          </a:prstGeom>
          <a:solidFill>
            <a:srgbClr val="ea6a09"/>
          </a:solidFill>
          <a:ln w="9360">
            <a:noFill/>
          </a:ln>
        </p:spPr>
      </p:sp>
      <p:sp>
        <p:nvSpPr>
          <p:cNvPr id="307" name="CustomShape 13"/>
          <p:cNvSpPr/>
          <p:nvPr/>
        </p:nvSpPr>
        <p:spPr>
          <a:xfrm>
            <a:off x="457200" y="7250400"/>
            <a:ext cx="676116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SKILLS AND INTERESTS</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8" name="CustomShape 1"/>
          <p:cNvSpPr/>
          <p:nvPr/>
        </p:nvSpPr>
        <p:spPr>
          <a:xfrm>
            <a:off x="550440" y="3328560"/>
            <a:ext cx="3230640" cy="49266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Taking some time at the start of the final project to explore ideas, identify tasks involved in completing the project, and list what is (and isn’t) already known can be very beneficial for successful project completion.</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Divide the group into project teams. Optionally, distribute the Project Planning and Project Sketches handouts to each team or individual. </a:t>
            </a:r>
            <a:endParaRPr/>
          </a:p>
          <a:p>
            <a:pPr>
              <a:lnSpc>
                <a:spcPct val="100000"/>
              </a:lnSpc>
            </a:pPr>
            <a:endParaRPr/>
          </a:p>
          <a:p>
            <a:pPr>
              <a:lnSpc>
                <a:spcPct val="100000"/>
              </a:lnSpc>
              <a:buFont typeface="Wingdings" charset="2"/>
              <a:buChar char=""/>
            </a:pPr>
            <a:r>
              <a:rPr lang="fr-FR" sz="1200">
                <a:solidFill>
                  <a:srgbClr val="000000"/>
                </a:solidFill>
                <a:latin typeface="Futura Condensed"/>
              </a:rPr>
              <a:t>Review different elements for planning projects (project sketches, outline of tasks, list of resources, storyboards/wireframes). Give the teams 15 minutes to brainstorm ideas, plans, and resources for their projects. Students who already have a clear concept and plan are welcome to start working on their project design.</a:t>
            </a:r>
            <a:endParaRPr/>
          </a:p>
          <a:p>
            <a:pPr>
              <a:lnSpc>
                <a:spcPct val="100000"/>
              </a:lnSpc>
            </a:pPr>
            <a:endParaRPr/>
          </a:p>
          <a:p>
            <a:pPr>
              <a:lnSpc>
                <a:spcPct val="100000"/>
              </a:lnSpc>
              <a:buFont typeface="Wingdings" charset="2"/>
              <a:buChar char=""/>
            </a:pPr>
            <a:r>
              <a:rPr lang="fr-FR" sz="1200">
                <a:solidFill>
                  <a:srgbClr val="000000"/>
                </a:solidFill>
                <a:latin typeface="Futura Condensed"/>
              </a:rPr>
              <a:t>Optionally, collect the completed Project Planning and Project Sketches handouts at the end of this activity to return to students at the beginning of Design Sprint sessions.</a:t>
            </a:r>
            <a:endParaRPr/>
          </a:p>
        </p:txBody>
      </p:sp>
      <p:sp>
        <p:nvSpPr>
          <p:cNvPr id="309" name="CustomShape 2"/>
          <p:cNvSpPr/>
          <p:nvPr/>
        </p:nvSpPr>
        <p:spPr>
          <a:xfrm>
            <a:off x="45720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10" name="Line 3"/>
          <p:cNvSpPr/>
          <p:nvPr/>
        </p:nvSpPr>
        <p:spPr>
          <a:xfrm flipV="1">
            <a:off x="550080" y="3163320"/>
            <a:ext cx="3231360" cy="8640"/>
          </a:xfrm>
          <a:prstGeom prst="line">
            <a:avLst/>
          </a:prstGeom>
          <a:ln w="9360">
            <a:solidFill>
              <a:srgbClr val="000000"/>
            </a:solidFill>
            <a:round/>
          </a:ln>
        </p:spPr>
      </p:sp>
      <p:sp>
        <p:nvSpPr>
          <p:cNvPr id="311" name="CustomShape 4"/>
          <p:cNvSpPr/>
          <p:nvPr/>
        </p:nvSpPr>
        <p:spPr>
          <a:xfrm>
            <a:off x="1307520" y="595800"/>
            <a:ext cx="2815200" cy="1125360"/>
          </a:xfrm>
          <a:prstGeom prst="rect">
            <a:avLst/>
          </a:prstGeom>
          <a:noFill/>
          <a:ln>
            <a:noFill/>
          </a:ln>
        </p:spPr>
        <p:txBody>
          <a:bodyPr lIns="90000" rIns="90000" tIns="45000" bIns="45000"/>
          <a:p>
            <a:r>
              <a:rPr lang="fr-FR" sz="3400">
                <a:solidFill>
                  <a:srgbClr val="000000"/>
                </a:solidFill>
                <a:latin typeface="Futura Condensed"/>
              </a:rPr>
              <a:t>PROJECT</a:t>
            </a:r>
            <a:endParaRPr/>
          </a:p>
          <a:p>
            <a:pPr>
              <a:lnSpc>
                <a:spcPct val="100000"/>
              </a:lnSpc>
            </a:pPr>
            <a:r>
              <a:rPr lang="fr-FR" sz="3400">
                <a:solidFill>
                  <a:srgbClr val="000000"/>
                </a:solidFill>
                <a:latin typeface="Futura Condensed"/>
              </a:rPr>
              <a:t>PLANNING</a:t>
            </a:r>
            <a:endParaRPr/>
          </a:p>
        </p:txBody>
      </p:sp>
      <p:sp>
        <p:nvSpPr>
          <p:cNvPr id="312" name="CustomShape 5"/>
          <p:cNvSpPr/>
          <p:nvPr/>
        </p:nvSpPr>
        <p:spPr>
          <a:xfrm>
            <a:off x="4222080" y="795240"/>
            <a:ext cx="2999160" cy="212760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identify an appropriately-scoped project to work on</a:t>
            </a:r>
            <a:endParaRPr/>
          </a:p>
          <a:p>
            <a:pPr>
              <a:lnSpc>
                <a:spcPct val="100000"/>
              </a:lnSpc>
              <a:buFont typeface="Lucida Grande"/>
              <a:buChar char="+"/>
            </a:pPr>
            <a:r>
              <a:rPr lang="fr-FR" sz="1200">
                <a:solidFill>
                  <a:srgbClr val="000000"/>
                </a:solidFill>
                <a:latin typeface="Futura Condensed"/>
              </a:rPr>
              <a:t>develop an outline of activities or tasks required to complete the project</a:t>
            </a:r>
            <a:endParaRPr/>
          </a:p>
          <a:p>
            <a:pPr>
              <a:lnSpc>
                <a:spcPct val="100000"/>
              </a:lnSpc>
              <a:buFont typeface="Lucida Grande"/>
              <a:buChar char="+"/>
            </a:pPr>
            <a:r>
              <a:rPr lang="fr-FR" sz="1200">
                <a:solidFill>
                  <a:srgbClr val="000000"/>
                </a:solidFill>
                <a:latin typeface="Futura Condensed"/>
              </a:rPr>
              <a:t>generate a preliminary list of resources required to complete the project</a:t>
            </a:r>
            <a:endParaRPr/>
          </a:p>
        </p:txBody>
      </p:sp>
      <p:sp>
        <p:nvSpPr>
          <p:cNvPr id="313" name="CustomShape 6"/>
          <p:cNvSpPr/>
          <p:nvPr/>
        </p:nvSpPr>
        <p:spPr>
          <a:xfrm>
            <a:off x="4105080" y="3328560"/>
            <a:ext cx="3116520" cy="4550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 Planning handout</a:t>
            </a:r>
            <a:endParaRPr/>
          </a:p>
          <a:p>
            <a:pPr>
              <a:lnSpc>
                <a:spcPct val="100000"/>
              </a:lnSpc>
              <a:buFont typeface="Wingdings" charset="2"/>
              <a:buChar char=""/>
            </a:pPr>
            <a:r>
              <a:rPr lang="fr-FR" sz="1200">
                <a:solidFill>
                  <a:srgbClr val="000000"/>
                </a:solidFill>
                <a:latin typeface="Futura Condensed"/>
              </a:rPr>
              <a:t>Project Sketches handout</a:t>
            </a:r>
            <a:endParaRPr/>
          </a:p>
        </p:txBody>
      </p:sp>
      <p:sp>
        <p:nvSpPr>
          <p:cNvPr id="314" name="CustomShape 7"/>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15" name="Line 8"/>
          <p:cNvSpPr/>
          <p:nvPr/>
        </p:nvSpPr>
        <p:spPr>
          <a:xfrm flipV="1">
            <a:off x="4104720" y="3163320"/>
            <a:ext cx="3117240" cy="8640"/>
          </a:xfrm>
          <a:prstGeom prst="line">
            <a:avLst/>
          </a:prstGeom>
          <a:ln w="9360">
            <a:solidFill>
              <a:srgbClr val="000000"/>
            </a:solidFill>
            <a:round/>
          </a:ln>
        </p:spPr>
      </p:sp>
      <p:sp>
        <p:nvSpPr>
          <p:cNvPr id="316" name="CustomShape 9"/>
          <p:cNvSpPr/>
          <p:nvPr/>
        </p:nvSpPr>
        <p:spPr>
          <a:xfrm>
            <a:off x="4105080" y="4407120"/>
            <a:ext cx="3116520" cy="17319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project do I want to create?</a:t>
            </a:r>
            <a:endParaRPr/>
          </a:p>
          <a:p>
            <a:pPr>
              <a:lnSpc>
                <a:spcPct val="100000"/>
              </a:lnSpc>
              <a:buFont typeface="Lucida Grande"/>
              <a:buChar char="+"/>
            </a:pPr>
            <a:r>
              <a:rPr lang="fr-FR" sz="1200">
                <a:solidFill>
                  <a:srgbClr val="000000"/>
                </a:solidFill>
                <a:latin typeface="Futura Condensed"/>
              </a:rPr>
              <a:t>What steps will I take to develop my project?</a:t>
            </a:r>
            <a:endParaRPr/>
          </a:p>
          <a:p>
            <a:pPr>
              <a:lnSpc>
                <a:spcPct val="100000"/>
              </a:lnSpc>
              <a:buFont typeface="Lucida Grande"/>
              <a:buChar char="+"/>
            </a:pPr>
            <a:r>
              <a:rPr lang="fr-FR" sz="1200">
                <a:solidFill>
                  <a:srgbClr val="000000"/>
                </a:solidFill>
                <a:latin typeface="Futura Condensed"/>
              </a:rPr>
              <a:t>What resources (e.g., people, sample projects) do I already have to develop my project?</a:t>
            </a:r>
            <a:endParaRPr/>
          </a:p>
          <a:p>
            <a:pPr>
              <a:lnSpc>
                <a:spcPct val="100000"/>
              </a:lnSpc>
              <a:buFont typeface="Lucida Grande"/>
              <a:buChar char="+"/>
            </a:pPr>
            <a:r>
              <a:rPr lang="fr-FR" sz="1200">
                <a:solidFill>
                  <a:srgbClr val="000000"/>
                </a:solidFill>
                <a:latin typeface="Futura Condensed"/>
              </a:rPr>
              <a:t>What resources (e.g., people, sample projects) might I need to develop my project?</a:t>
            </a:r>
            <a:endParaRPr/>
          </a:p>
        </p:txBody>
      </p:sp>
      <p:sp>
        <p:nvSpPr>
          <p:cNvPr id="317" name="CustomShape 10"/>
          <p:cNvSpPr/>
          <p:nvPr/>
        </p:nvSpPr>
        <p:spPr>
          <a:xfrm>
            <a:off x="4007880" y="39114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18" name="Line 11"/>
          <p:cNvSpPr/>
          <p:nvPr/>
        </p:nvSpPr>
        <p:spPr>
          <a:xfrm flipV="1">
            <a:off x="4104720" y="4242240"/>
            <a:ext cx="3117240" cy="8280"/>
          </a:xfrm>
          <a:prstGeom prst="line">
            <a:avLst/>
          </a:prstGeom>
          <a:ln w="9360">
            <a:solidFill>
              <a:srgbClr val="000000"/>
            </a:solidFill>
            <a:round/>
          </a:ln>
        </p:spPr>
      </p:sp>
      <p:sp>
        <p:nvSpPr>
          <p:cNvPr id="319" name="CustomShape 12"/>
          <p:cNvSpPr/>
          <p:nvPr/>
        </p:nvSpPr>
        <p:spPr>
          <a:xfrm>
            <a:off x="4105080" y="6224040"/>
            <a:ext cx="3116520" cy="13669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Is the project appropriately scoped for the amount of time and resources available for this hackathon?</a:t>
            </a:r>
            <a:endParaRPr/>
          </a:p>
          <a:p>
            <a:pPr>
              <a:lnSpc>
                <a:spcPct val="100000"/>
              </a:lnSpc>
              <a:buFont typeface="Lucida Grande"/>
              <a:buChar char="+"/>
            </a:pPr>
            <a:r>
              <a:rPr lang="fr-FR" sz="1200">
                <a:solidFill>
                  <a:srgbClr val="000000"/>
                </a:solidFill>
                <a:latin typeface="Futura Condensed"/>
              </a:rPr>
              <a:t>How can you make resources accessible to students who need them?</a:t>
            </a:r>
            <a:endParaRPr/>
          </a:p>
        </p:txBody>
      </p:sp>
      <p:sp>
        <p:nvSpPr>
          <p:cNvPr id="320" name="CustomShape 13"/>
          <p:cNvSpPr/>
          <p:nvPr/>
        </p:nvSpPr>
        <p:spPr>
          <a:xfrm>
            <a:off x="4007880" y="57283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21" name="Line 14"/>
          <p:cNvSpPr/>
          <p:nvPr/>
        </p:nvSpPr>
        <p:spPr>
          <a:xfrm flipV="1">
            <a:off x="4104720" y="6059160"/>
            <a:ext cx="3117240" cy="8280"/>
          </a:xfrm>
          <a:prstGeom prst="line">
            <a:avLst/>
          </a:prstGeom>
          <a:ln w="9360">
            <a:solidFill>
              <a:srgbClr val="000000"/>
            </a:solidFill>
            <a:round/>
          </a:ln>
        </p:spPr>
      </p:sp>
      <p:sp>
        <p:nvSpPr>
          <p:cNvPr id="322" name="CustomShape 15"/>
          <p:cNvSpPr/>
          <p:nvPr/>
        </p:nvSpPr>
        <p:spPr>
          <a:xfrm>
            <a:off x="253548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323" name="Picture 67" descr=""/>
          <p:cNvPicPr/>
          <p:nvPr/>
        </p:nvPicPr>
        <p:blipFill>
          <a:blip r:embed="rId1"/>
          <a:stretch>
            <a:fillRect/>
          </a:stretch>
        </p:blipFill>
        <p:spPr>
          <a:xfrm>
            <a:off x="2274120" y="1752480"/>
            <a:ext cx="328320" cy="328320"/>
          </a:xfrm>
          <a:prstGeom prst="rect">
            <a:avLst/>
          </a:prstGeom>
          <a:ln>
            <a:noFill/>
          </a:ln>
        </p:spPr>
      </p:pic>
      <p:sp>
        <p:nvSpPr>
          <p:cNvPr id="324" name="Line 16"/>
          <p:cNvSpPr/>
          <p:nvPr/>
        </p:nvSpPr>
        <p:spPr>
          <a:xfrm>
            <a:off x="3890520" y="794160"/>
            <a:ext cx="0" cy="1123200"/>
          </a:xfrm>
          <a:prstGeom prst="line">
            <a:avLst/>
          </a:prstGeom>
          <a:ln cap="rnd" w="3240">
            <a:solidFill>
              <a:srgbClr val="000000"/>
            </a:solidFill>
            <a:custDash>
              <a:ds d="4900000000" sp="3675000000"/>
            </a:custDash>
            <a:round/>
          </a:ln>
        </p:spPr>
      </p:sp>
      <p:sp>
        <p:nvSpPr>
          <p:cNvPr id="325" name="Line 17"/>
          <p:cNvSpPr/>
          <p:nvPr/>
        </p:nvSpPr>
        <p:spPr>
          <a:xfrm flipH="1">
            <a:off x="3669480" y="794520"/>
            <a:ext cx="221040" cy="0"/>
          </a:xfrm>
          <a:prstGeom prst="line">
            <a:avLst/>
          </a:prstGeom>
          <a:ln cap="rnd" w="3240">
            <a:solidFill>
              <a:srgbClr val="000000"/>
            </a:solidFill>
            <a:custDash>
              <a:ds d="4900000000" sp="3675000000"/>
            </a:custDash>
            <a:round/>
          </a:ln>
        </p:spPr>
      </p:sp>
      <p:sp>
        <p:nvSpPr>
          <p:cNvPr id="326" name="Line 18"/>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327" name="Line 19"/>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sp>
        <p:nvSpPr>
          <p:cNvPr id="328"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29" name="Line 21"/>
          <p:cNvSpPr/>
          <p:nvPr/>
        </p:nvSpPr>
        <p:spPr>
          <a:xfrm flipV="1">
            <a:off x="550800" y="7968960"/>
            <a:ext cx="6671160" cy="14040"/>
          </a:xfrm>
          <a:prstGeom prst="line">
            <a:avLst/>
          </a:prstGeom>
          <a:ln w="9360">
            <a:solidFill>
              <a:srgbClr val="000000"/>
            </a:solidFill>
            <a:round/>
          </a:ln>
        </p:spPr>
      </p:sp>
      <p:sp>
        <p:nvSpPr>
          <p:cNvPr id="330"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31"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332"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33"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334"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335"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336"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337" name="CustomShape 29"/>
          <p:cNvSpPr/>
          <p:nvPr/>
        </p:nvSpPr>
        <p:spPr>
          <a:xfrm>
            <a:off x="551160" y="8142840"/>
            <a:ext cx="3230640" cy="19144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Although planning is helpful, it shouldn’t be all-consuming or the only way of doing things. Different students will want and need to plan and tinker to different extents – and different phases of the project will require different approaches. Multiple design and development styles should be encouraged and accommodated. </a:t>
            </a:r>
            <a:endParaRPr/>
          </a:p>
        </p:txBody>
      </p:sp>
      <p:sp>
        <p:nvSpPr>
          <p:cNvPr id="338"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116</a:t>
            </a:r>
            <a:endParaRPr/>
          </a:p>
        </p:txBody>
      </p:sp>
      <p:pic>
        <p:nvPicPr>
          <p:cNvPr id="339" name="Picture 45" descr=""/>
          <p:cNvPicPr/>
          <p:nvPr/>
        </p:nvPicPr>
        <p:blipFill>
          <a:blip r:embed="rId2"/>
          <a:stretch>
            <a:fillRect/>
          </a:stretch>
        </p:blipFill>
        <p:spPr>
          <a:xfrm>
            <a:off x="550440" y="0"/>
            <a:ext cx="493200" cy="2791080"/>
          </a:xfrm>
          <a:prstGeom prst="rect">
            <a:avLst/>
          </a:prstGeom>
          <a:ln>
            <a:noFill/>
          </a:ln>
        </p:spPr>
      </p:pic>
      <p:sp>
        <p:nvSpPr>
          <p:cNvPr id="340" name="CustomShape 31"/>
          <p:cNvSpPr/>
          <p:nvPr/>
        </p:nvSpPr>
        <p:spPr>
          <a:xfrm rot="5400000">
            <a:off x="-257400" y="971280"/>
            <a:ext cx="210384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1" name="Picture 2" descr=""/>
          <p:cNvPicPr/>
          <p:nvPr/>
        </p:nvPicPr>
        <p:blipFill>
          <a:blip r:embed="rId1"/>
          <a:stretch>
            <a:fillRect/>
          </a:stretch>
        </p:blipFill>
        <p:spPr>
          <a:xfrm>
            <a:off x="0" y="0"/>
            <a:ext cx="7771680" cy="1005768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